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24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1106488" y="812800"/>
            <a:ext cx="5343525" cy="4006850"/>
          </a:xfrm>
          <a:prstGeom prst="rect">
            <a:avLst/>
          </a:prstGeom>
          <a:noFill/>
          <a:ln w="9525">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7EEC6952-6083-441A-AC72-B84122AF5148}" type="slidenum">
              <a:rPr lang="en-US"/>
              <a:pPr/>
              <a:t>‹N›</a:t>
            </a:fld>
            <a:endParaRPr 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EA7FA5D-BBA6-413F-98B8-7CD0E2253193}" type="slidenum">
              <a:rPr lang="en-US"/>
              <a:pPr/>
              <a:t>1</a:t>
            </a:fld>
            <a:endParaRPr lang="en-US"/>
          </a:p>
        </p:txBody>
      </p:sp>
      <p:sp>
        <p:nvSpPr>
          <p:cNvPr id="1331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314"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813068-8D59-4387-A597-A0291AF74C36}" type="slidenum">
              <a:rPr lang="en-US"/>
              <a:pPr/>
              <a:t>10</a:t>
            </a:fld>
            <a:endParaRPr lang="en-US"/>
          </a:p>
        </p:txBody>
      </p:sp>
      <p:sp>
        <p:nvSpPr>
          <p:cNvPr id="2252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2530"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6CCA5D5-2AE7-4164-813D-5752EAA4079F}" type="slidenum">
              <a:rPr lang="en-US"/>
              <a:pPr/>
              <a:t>2</a:t>
            </a:fld>
            <a:endParaRPr lang="en-US"/>
          </a:p>
        </p:txBody>
      </p:sp>
      <p:sp>
        <p:nvSpPr>
          <p:cNvPr id="1433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338"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BCA19B-8FB5-402A-846D-9809647B5346}" type="slidenum">
              <a:rPr lang="en-US"/>
              <a:pPr/>
              <a:t>3</a:t>
            </a:fld>
            <a:endParaRPr lang="en-US"/>
          </a:p>
        </p:txBody>
      </p:sp>
      <p:sp>
        <p:nvSpPr>
          <p:cNvPr id="1536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5362"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04D36D-EBE9-4316-9CC2-A8262DB16AD2}" type="slidenum">
              <a:rPr lang="en-US"/>
              <a:pPr/>
              <a:t>4</a:t>
            </a:fld>
            <a:endParaRPr lang="en-US"/>
          </a:p>
        </p:txBody>
      </p:sp>
      <p:sp>
        <p:nvSpPr>
          <p:cNvPr id="1638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6386"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9D73533-F001-46D6-AAB9-1541C828FAB2}" type="slidenum">
              <a:rPr lang="en-US"/>
              <a:pPr/>
              <a:t>5</a:t>
            </a:fld>
            <a:endParaRPr lang="en-US"/>
          </a:p>
        </p:txBody>
      </p:sp>
      <p:sp>
        <p:nvSpPr>
          <p:cNvPr id="17409"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7410"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1833ABF-DAD1-4453-804A-53FE12254BC2}" type="slidenum">
              <a:rPr lang="en-US"/>
              <a:pPr/>
              <a:t>6</a:t>
            </a:fld>
            <a:endParaRPr lang="en-US"/>
          </a:p>
        </p:txBody>
      </p:sp>
      <p:sp>
        <p:nvSpPr>
          <p:cNvPr id="18433"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8434"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2B33CB6-8ADB-4E8F-9B4B-FFE976CD17D5}" type="slidenum">
              <a:rPr lang="en-US"/>
              <a:pPr/>
              <a:t>7</a:t>
            </a:fld>
            <a:endParaRPr lang="en-US"/>
          </a:p>
        </p:txBody>
      </p:sp>
      <p:sp>
        <p:nvSpPr>
          <p:cNvPr id="19457"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9458"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9F829E1-A999-4F26-AFE8-76E4B3143A68}" type="slidenum">
              <a:rPr lang="en-US"/>
              <a:pPr/>
              <a:t>8</a:t>
            </a:fld>
            <a:endParaRPr lang="en-US"/>
          </a:p>
        </p:txBody>
      </p:sp>
      <p:sp>
        <p:nvSpPr>
          <p:cNvPr id="20481"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0482"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577329-3C73-459C-A360-BF3B7C9C4897}" type="slidenum">
              <a:rPr lang="en-US"/>
              <a:pPr/>
              <a:t>9</a:t>
            </a:fld>
            <a:endParaRPr lang="en-US"/>
          </a:p>
        </p:txBody>
      </p:sp>
      <p:sp>
        <p:nvSpPr>
          <p:cNvPr id="21505" name="Rectangle 1"/>
          <p:cNvSpPr txBox="1">
            <a:spLocks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1506" name="Rectangle 2"/>
          <p:cNvSpPr txBox="1">
            <a:spLocks noChangeArrowheads="1"/>
          </p:cNvSpPr>
          <p:nvPr>
            <p:ph type="body" idx="1"/>
          </p:nvPr>
        </p:nvSpPr>
        <p:spPr bwMode="auto">
          <a:xfrm>
            <a:off x="755650" y="5078413"/>
            <a:ext cx="6048375" cy="4811712"/>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idx="10"/>
          </p:nvPr>
        </p:nvSpPr>
        <p:spPr/>
        <p:txBody>
          <a:bodyPr/>
          <a:lstStyle>
            <a:lvl1pPr>
              <a:defRPr/>
            </a:lvl1pPr>
          </a:lstStyle>
          <a:p>
            <a:endParaRPr lang="en-US"/>
          </a:p>
        </p:txBody>
      </p:sp>
      <p:sp>
        <p:nvSpPr>
          <p:cNvPr id="5" name="Segnaposto piè di pagina 4"/>
          <p:cNvSpPr>
            <a:spLocks noGrp="1"/>
          </p:cNvSpPr>
          <p:nvPr>
            <p:ph type="ftr" idx="11"/>
          </p:nvPr>
        </p:nvSpPr>
        <p:spPr/>
        <p:txBody>
          <a:bodyPr/>
          <a:lstStyle>
            <a:lvl1pPr>
              <a:defRPr/>
            </a:lvl1pPr>
          </a:lstStyle>
          <a:p>
            <a:endParaRPr lang="en-US"/>
          </a:p>
        </p:txBody>
      </p:sp>
      <p:sp>
        <p:nvSpPr>
          <p:cNvPr id="6" name="Segnaposto numero diapositiva 5"/>
          <p:cNvSpPr>
            <a:spLocks noGrp="1"/>
          </p:cNvSpPr>
          <p:nvPr>
            <p:ph type="sldNum" idx="12"/>
          </p:nvPr>
        </p:nvSpPr>
        <p:spPr/>
        <p:txBody>
          <a:bodyPr/>
          <a:lstStyle>
            <a:lvl1pPr>
              <a:defRPr/>
            </a:lvl1pPr>
          </a:lstStyle>
          <a:p>
            <a:fld id="{BFD67518-8211-4565-8252-92D27D7531CF}"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en-US"/>
          </a:p>
        </p:txBody>
      </p:sp>
      <p:sp>
        <p:nvSpPr>
          <p:cNvPr id="5" name="Segnaposto piè di pagina 4"/>
          <p:cNvSpPr>
            <a:spLocks noGrp="1"/>
          </p:cNvSpPr>
          <p:nvPr>
            <p:ph type="ftr" idx="11"/>
          </p:nvPr>
        </p:nvSpPr>
        <p:spPr/>
        <p:txBody>
          <a:bodyPr/>
          <a:lstStyle>
            <a:lvl1pPr>
              <a:defRPr/>
            </a:lvl1pPr>
          </a:lstStyle>
          <a:p>
            <a:endParaRPr lang="en-US"/>
          </a:p>
        </p:txBody>
      </p:sp>
      <p:sp>
        <p:nvSpPr>
          <p:cNvPr id="6" name="Segnaposto numero diapositiva 5"/>
          <p:cNvSpPr>
            <a:spLocks noGrp="1"/>
          </p:cNvSpPr>
          <p:nvPr>
            <p:ph type="sldNum" idx="12"/>
          </p:nvPr>
        </p:nvSpPr>
        <p:spPr/>
        <p:txBody>
          <a:bodyPr/>
          <a:lstStyle>
            <a:lvl1pPr>
              <a:defRPr/>
            </a:lvl1pPr>
          </a:lstStyle>
          <a:p>
            <a:fld id="{A1A3B5A3-E2A7-4920-9C02-51F256687DE6}"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5675" y="301625"/>
            <a:ext cx="2266950" cy="64547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0037" cy="64547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en-US"/>
          </a:p>
        </p:txBody>
      </p:sp>
      <p:sp>
        <p:nvSpPr>
          <p:cNvPr id="5" name="Segnaposto piè di pagina 4"/>
          <p:cNvSpPr>
            <a:spLocks noGrp="1"/>
          </p:cNvSpPr>
          <p:nvPr>
            <p:ph type="ftr" idx="11"/>
          </p:nvPr>
        </p:nvSpPr>
        <p:spPr/>
        <p:txBody>
          <a:bodyPr/>
          <a:lstStyle>
            <a:lvl1pPr>
              <a:defRPr/>
            </a:lvl1pPr>
          </a:lstStyle>
          <a:p>
            <a:endParaRPr lang="en-US"/>
          </a:p>
        </p:txBody>
      </p:sp>
      <p:sp>
        <p:nvSpPr>
          <p:cNvPr id="6" name="Segnaposto numero diapositiva 5"/>
          <p:cNvSpPr>
            <a:spLocks noGrp="1"/>
          </p:cNvSpPr>
          <p:nvPr>
            <p:ph type="sldNum" idx="12"/>
          </p:nvPr>
        </p:nvSpPr>
        <p:spPr/>
        <p:txBody>
          <a:bodyPr/>
          <a:lstStyle>
            <a:lvl1pPr>
              <a:defRPr/>
            </a:lvl1pPr>
          </a:lstStyle>
          <a:p>
            <a:fld id="{D2D323BE-AB92-47CC-8600-9E3BC65CE1E3}"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03238" y="301625"/>
            <a:ext cx="9069387" cy="1260475"/>
          </a:xfrm>
        </p:spPr>
        <p:txBody>
          <a:bodyPr/>
          <a:lstStyle/>
          <a:p>
            <a:r>
              <a:rPr lang="it-IT" smtClean="0"/>
              <a:t>Fare clic per modificare lo stile del titolo</a:t>
            </a:r>
            <a:endParaRPr lang="it-IT"/>
          </a:p>
        </p:txBody>
      </p:sp>
      <p:sp>
        <p:nvSpPr>
          <p:cNvPr id="3" name="Segnaposto data 2"/>
          <p:cNvSpPr>
            <a:spLocks noGrp="1"/>
          </p:cNvSpPr>
          <p:nvPr>
            <p:ph type="dt" idx="10"/>
          </p:nvPr>
        </p:nvSpPr>
        <p:spPr>
          <a:xfrm>
            <a:off x="503238" y="6886575"/>
            <a:ext cx="2346325" cy="519113"/>
          </a:xfrm>
        </p:spPr>
        <p:txBody>
          <a:bodyPr/>
          <a:lstStyle>
            <a:lvl1pPr>
              <a:defRPr/>
            </a:lvl1pPr>
          </a:lstStyle>
          <a:p>
            <a:endParaRPr lang="en-US"/>
          </a:p>
        </p:txBody>
      </p:sp>
      <p:sp>
        <p:nvSpPr>
          <p:cNvPr id="4" name="Segnaposto piè di pagina 3"/>
          <p:cNvSpPr>
            <a:spLocks noGrp="1"/>
          </p:cNvSpPr>
          <p:nvPr>
            <p:ph type="ftr" idx="11"/>
          </p:nvPr>
        </p:nvSpPr>
        <p:spPr>
          <a:xfrm>
            <a:off x="3448050" y="6886575"/>
            <a:ext cx="3194050" cy="519113"/>
          </a:xfrm>
        </p:spPr>
        <p:txBody>
          <a:bodyPr/>
          <a:lstStyle>
            <a:lvl1pPr>
              <a:defRPr/>
            </a:lvl1pPr>
          </a:lstStyle>
          <a:p>
            <a:endParaRPr lang="en-US"/>
          </a:p>
        </p:txBody>
      </p:sp>
      <p:sp>
        <p:nvSpPr>
          <p:cNvPr id="5" name="Segnaposto numero diapositiva 4"/>
          <p:cNvSpPr>
            <a:spLocks noGrp="1"/>
          </p:cNvSpPr>
          <p:nvPr>
            <p:ph type="sldNum" idx="12"/>
          </p:nvPr>
        </p:nvSpPr>
        <p:spPr>
          <a:xfrm>
            <a:off x="7227888" y="6886575"/>
            <a:ext cx="2346325" cy="519113"/>
          </a:xfrm>
        </p:spPr>
        <p:txBody>
          <a:bodyPr/>
          <a:lstStyle>
            <a:lvl1pPr>
              <a:defRPr/>
            </a:lvl1pPr>
          </a:lstStyle>
          <a:p>
            <a:fld id="{0814B145-6E25-4A99-8059-CE01C7DBF194}" type="slidenum">
              <a:rPr lang="en-US"/>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idx="10"/>
          </p:nvPr>
        </p:nvSpPr>
        <p:spPr/>
        <p:txBody>
          <a:bodyPr/>
          <a:lstStyle>
            <a:lvl1pPr>
              <a:defRPr/>
            </a:lvl1pPr>
          </a:lstStyle>
          <a:p>
            <a:endParaRPr lang="en-US"/>
          </a:p>
        </p:txBody>
      </p:sp>
      <p:sp>
        <p:nvSpPr>
          <p:cNvPr id="5" name="Segnaposto piè di pagina 4"/>
          <p:cNvSpPr>
            <a:spLocks noGrp="1"/>
          </p:cNvSpPr>
          <p:nvPr>
            <p:ph type="ftr" idx="11"/>
          </p:nvPr>
        </p:nvSpPr>
        <p:spPr/>
        <p:txBody>
          <a:bodyPr/>
          <a:lstStyle>
            <a:lvl1pPr>
              <a:defRPr/>
            </a:lvl1pPr>
          </a:lstStyle>
          <a:p>
            <a:endParaRPr lang="en-US"/>
          </a:p>
        </p:txBody>
      </p:sp>
      <p:sp>
        <p:nvSpPr>
          <p:cNvPr id="6" name="Segnaposto numero diapositiva 5"/>
          <p:cNvSpPr>
            <a:spLocks noGrp="1"/>
          </p:cNvSpPr>
          <p:nvPr>
            <p:ph type="sldNum" idx="12"/>
          </p:nvPr>
        </p:nvSpPr>
        <p:spPr/>
        <p:txBody>
          <a:bodyPr/>
          <a:lstStyle>
            <a:lvl1pPr>
              <a:defRPr/>
            </a:lvl1pPr>
          </a:lstStyle>
          <a:p>
            <a:fld id="{AF2C4EAC-9B2D-4FB9-A250-3B16A714F3F6}" type="slidenum">
              <a:rPr lang="en-US"/>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idx="10"/>
          </p:nvPr>
        </p:nvSpPr>
        <p:spPr/>
        <p:txBody>
          <a:bodyPr/>
          <a:lstStyle>
            <a:lvl1pPr>
              <a:defRPr/>
            </a:lvl1pPr>
          </a:lstStyle>
          <a:p>
            <a:endParaRPr lang="en-US"/>
          </a:p>
        </p:txBody>
      </p:sp>
      <p:sp>
        <p:nvSpPr>
          <p:cNvPr id="5" name="Segnaposto piè di pagina 4"/>
          <p:cNvSpPr>
            <a:spLocks noGrp="1"/>
          </p:cNvSpPr>
          <p:nvPr>
            <p:ph type="ftr" idx="11"/>
          </p:nvPr>
        </p:nvSpPr>
        <p:spPr/>
        <p:txBody>
          <a:bodyPr/>
          <a:lstStyle>
            <a:lvl1pPr>
              <a:defRPr/>
            </a:lvl1pPr>
          </a:lstStyle>
          <a:p>
            <a:endParaRPr lang="en-US"/>
          </a:p>
        </p:txBody>
      </p:sp>
      <p:sp>
        <p:nvSpPr>
          <p:cNvPr id="6" name="Segnaposto numero diapositiva 5"/>
          <p:cNvSpPr>
            <a:spLocks noGrp="1"/>
          </p:cNvSpPr>
          <p:nvPr>
            <p:ph type="sldNum" idx="12"/>
          </p:nvPr>
        </p:nvSpPr>
        <p:spPr/>
        <p:txBody>
          <a:bodyPr/>
          <a:lstStyle>
            <a:lvl1pPr>
              <a:defRPr/>
            </a:lvl1pPr>
          </a:lstStyle>
          <a:p>
            <a:fld id="{F2A11891-D4BC-414B-9071-8ABEF93EABD5}" type="slidenum">
              <a:rPr lang="en-US"/>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idx="10"/>
          </p:nvPr>
        </p:nvSpPr>
        <p:spPr/>
        <p:txBody>
          <a:bodyPr/>
          <a:lstStyle>
            <a:lvl1pPr>
              <a:defRPr/>
            </a:lvl1pPr>
          </a:lstStyle>
          <a:p>
            <a:endParaRPr lang="en-US"/>
          </a:p>
        </p:txBody>
      </p:sp>
      <p:sp>
        <p:nvSpPr>
          <p:cNvPr id="6" name="Segnaposto piè di pagina 5"/>
          <p:cNvSpPr>
            <a:spLocks noGrp="1"/>
          </p:cNvSpPr>
          <p:nvPr>
            <p:ph type="ftr" idx="11"/>
          </p:nvPr>
        </p:nvSpPr>
        <p:spPr/>
        <p:txBody>
          <a:bodyPr/>
          <a:lstStyle>
            <a:lvl1pPr>
              <a:defRPr/>
            </a:lvl1pPr>
          </a:lstStyle>
          <a:p>
            <a:endParaRPr lang="en-US"/>
          </a:p>
        </p:txBody>
      </p:sp>
      <p:sp>
        <p:nvSpPr>
          <p:cNvPr id="7" name="Segnaposto numero diapositiva 6"/>
          <p:cNvSpPr>
            <a:spLocks noGrp="1"/>
          </p:cNvSpPr>
          <p:nvPr>
            <p:ph type="sldNum" idx="12"/>
          </p:nvPr>
        </p:nvSpPr>
        <p:spPr/>
        <p:txBody>
          <a:bodyPr/>
          <a:lstStyle>
            <a:lvl1pPr>
              <a:defRPr/>
            </a:lvl1pPr>
          </a:lstStyle>
          <a:p>
            <a:fld id="{29022183-E42E-4E03-B7D2-21BA750D97E5}" type="slidenum">
              <a:rPr lang="en-US"/>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idx="10"/>
          </p:nvPr>
        </p:nvSpPr>
        <p:spPr/>
        <p:txBody>
          <a:bodyPr/>
          <a:lstStyle>
            <a:lvl1pPr>
              <a:defRPr/>
            </a:lvl1pPr>
          </a:lstStyle>
          <a:p>
            <a:endParaRPr lang="en-US"/>
          </a:p>
        </p:txBody>
      </p:sp>
      <p:sp>
        <p:nvSpPr>
          <p:cNvPr id="8" name="Segnaposto piè di pagina 7"/>
          <p:cNvSpPr>
            <a:spLocks noGrp="1"/>
          </p:cNvSpPr>
          <p:nvPr>
            <p:ph type="ftr" idx="11"/>
          </p:nvPr>
        </p:nvSpPr>
        <p:spPr/>
        <p:txBody>
          <a:bodyPr/>
          <a:lstStyle>
            <a:lvl1pPr>
              <a:defRPr/>
            </a:lvl1pPr>
          </a:lstStyle>
          <a:p>
            <a:endParaRPr lang="en-US"/>
          </a:p>
        </p:txBody>
      </p:sp>
      <p:sp>
        <p:nvSpPr>
          <p:cNvPr id="9" name="Segnaposto numero diapositiva 8"/>
          <p:cNvSpPr>
            <a:spLocks noGrp="1"/>
          </p:cNvSpPr>
          <p:nvPr>
            <p:ph type="sldNum" idx="12"/>
          </p:nvPr>
        </p:nvSpPr>
        <p:spPr/>
        <p:txBody>
          <a:bodyPr/>
          <a:lstStyle>
            <a:lvl1pPr>
              <a:defRPr/>
            </a:lvl1pPr>
          </a:lstStyle>
          <a:p>
            <a:fld id="{63F71D46-E20F-4C6C-91A2-74CB9DCC8357}" type="slidenum">
              <a:rPr lang="en-US"/>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idx="10"/>
          </p:nvPr>
        </p:nvSpPr>
        <p:spPr/>
        <p:txBody>
          <a:bodyPr/>
          <a:lstStyle>
            <a:lvl1pPr>
              <a:defRPr/>
            </a:lvl1pPr>
          </a:lstStyle>
          <a:p>
            <a:endParaRPr lang="en-US"/>
          </a:p>
        </p:txBody>
      </p:sp>
      <p:sp>
        <p:nvSpPr>
          <p:cNvPr id="4" name="Segnaposto piè di pagina 3"/>
          <p:cNvSpPr>
            <a:spLocks noGrp="1"/>
          </p:cNvSpPr>
          <p:nvPr>
            <p:ph type="ftr" idx="11"/>
          </p:nvPr>
        </p:nvSpPr>
        <p:spPr/>
        <p:txBody>
          <a:bodyPr/>
          <a:lstStyle>
            <a:lvl1pPr>
              <a:defRPr/>
            </a:lvl1pPr>
          </a:lstStyle>
          <a:p>
            <a:endParaRPr lang="en-US"/>
          </a:p>
        </p:txBody>
      </p:sp>
      <p:sp>
        <p:nvSpPr>
          <p:cNvPr id="5" name="Segnaposto numero diapositiva 4"/>
          <p:cNvSpPr>
            <a:spLocks noGrp="1"/>
          </p:cNvSpPr>
          <p:nvPr>
            <p:ph type="sldNum" idx="12"/>
          </p:nvPr>
        </p:nvSpPr>
        <p:spPr/>
        <p:txBody>
          <a:bodyPr/>
          <a:lstStyle>
            <a:lvl1pPr>
              <a:defRPr/>
            </a:lvl1pPr>
          </a:lstStyle>
          <a:p>
            <a:fld id="{46634F79-4B19-433E-BCB5-BF0128176CE5}" type="slidenum">
              <a:rPr lang="en-US"/>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en-US"/>
          </a:p>
        </p:txBody>
      </p:sp>
      <p:sp>
        <p:nvSpPr>
          <p:cNvPr id="3" name="Segnaposto piè di pagina 2"/>
          <p:cNvSpPr>
            <a:spLocks noGrp="1"/>
          </p:cNvSpPr>
          <p:nvPr>
            <p:ph type="ftr" idx="11"/>
          </p:nvPr>
        </p:nvSpPr>
        <p:spPr/>
        <p:txBody>
          <a:bodyPr/>
          <a:lstStyle>
            <a:lvl1pPr>
              <a:defRPr/>
            </a:lvl1pPr>
          </a:lstStyle>
          <a:p>
            <a:endParaRPr lang="en-US"/>
          </a:p>
        </p:txBody>
      </p:sp>
      <p:sp>
        <p:nvSpPr>
          <p:cNvPr id="4" name="Segnaposto numero diapositiva 3"/>
          <p:cNvSpPr>
            <a:spLocks noGrp="1"/>
          </p:cNvSpPr>
          <p:nvPr>
            <p:ph type="sldNum" idx="12"/>
          </p:nvPr>
        </p:nvSpPr>
        <p:spPr/>
        <p:txBody>
          <a:bodyPr/>
          <a:lstStyle>
            <a:lvl1pPr>
              <a:defRPr/>
            </a:lvl1pPr>
          </a:lstStyle>
          <a:p>
            <a:fld id="{F30A8486-09D6-4885-A9F3-CAC15C1FCA11}"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en-US"/>
          </a:p>
        </p:txBody>
      </p:sp>
      <p:sp>
        <p:nvSpPr>
          <p:cNvPr id="6" name="Segnaposto piè di pagina 5"/>
          <p:cNvSpPr>
            <a:spLocks noGrp="1"/>
          </p:cNvSpPr>
          <p:nvPr>
            <p:ph type="ftr" idx="11"/>
          </p:nvPr>
        </p:nvSpPr>
        <p:spPr/>
        <p:txBody>
          <a:bodyPr/>
          <a:lstStyle>
            <a:lvl1pPr>
              <a:defRPr/>
            </a:lvl1pPr>
          </a:lstStyle>
          <a:p>
            <a:endParaRPr lang="en-US"/>
          </a:p>
        </p:txBody>
      </p:sp>
      <p:sp>
        <p:nvSpPr>
          <p:cNvPr id="7" name="Segnaposto numero diapositiva 6"/>
          <p:cNvSpPr>
            <a:spLocks noGrp="1"/>
          </p:cNvSpPr>
          <p:nvPr>
            <p:ph type="sldNum" idx="12"/>
          </p:nvPr>
        </p:nvSpPr>
        <p:spPr/>
        <p:txBody>
          <a:bodyPr/>
          <a:lstStyle>
            <a:lvl1pPr>
              <a:defRPr/>
            </a:lvl1pPr>
          </a:lstStyle>
          <a:p>
            <a:fld id="{E8AD2918-A9E2-43BB-8928-57311D689BE4}"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idx="10"/>
          </p:nvPr>
        </p:nvSpPr>
        <p:spPr/>
        <p:txBody>
          <a:bodyPr/>
          <a:lstStyle>
            <a:lvl1pPr>
              <a:defRPr/>
            </a:lvl1pPr>
          </a:lstStyle>
          <a:p>
            <a:endParaRPr lang="en-US"/>
          </a:p>
        </p:txBody>
      </p:sp>
      <p:sp>
        <p:nvSpPr>
          <p:cNvPr id="6" name="Segnaposto piè di pagina 5"/>
          <p:cNvSpPr>
            <a:spLocks noGrp="1"/>
          </p:cNvSpPr>
          <p:nvPr>
            <p:ph type="ftr" idx="11"/>
          </p:nvPr>
        </p:nvSpPr>
        <p:spPr/>
        <p:txBody>
          <a:bodyPr/>
          <a:lstStyle>
            <a:lvl1pPr>
              <a:defRPr/>
            </a:lvl1pPr>
          </a:lstStyle>
          <a:p>
            <a:endParaRPr lang="en-US"/>
          </a:p>
        </p:txBody>
      </p:sp>
      <p:sp>
        <p:nvSpPr>
          <p:cNvPr id="7" name="Segnaposto numero diapositiva 6"/>
          <p:cNvSpPr>
            <a:spLocks noGrp="1"/>
          </p:cNvSpPr>
          <p:nvPr>
            <p:ph type="sldNum" idx="12"/>
          </p:nvPr>
        </p:nvSpPr>
        <p:spPr/>
        <p:txBody>
          <a:bodyPr/>
          <a:lstStyle>
            <a:lvl1pPr>
              <a:defRPr/>
            </a:lvl1pPr>
          </a:lstStyle>
          <a:p>
            <a:fld id="{AC4E84E3-E6F4-498C-8133-554680FBD635}"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Fate clic per modificare il formato del testo del titolo</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Fate clic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1027"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fld id="{ABC100D3-00A1-454C-BC93-C60D47F181C5}"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eaLnBrk="1" fontAlgn="base" hangingPunct="1">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sp>
        <p:nvSpPr>
          <p:cNvPr id="3074" name="Text Box 2"/>
          <p:cNvSpPr txBox="1">
            <a:spLocks noChangeArrowheads="1"/>
          </p:cNvSpPr>
          <p:nvPr/>
        </p:nvSpPr>
        <p:spPr bwMode="auto">
          <a:xfrm>
            <a:off x="647700" y="2700338"/>
            <a:ext cx="9199563" cy="3348037"/>
          </a:xfrm>
          <a:prstGeom prst="rect">
            <a:avLst/>
          </a:prstGeom>
          <a:noFill/>
          <a:ln w="9525">
            <a:noFill/>
            <a:round/>
            <a:headEnd/>
            <a:tailEnd/>
          </a:ln>
          <a:effectLst/>
        </p:spPr>
        <p:txBody>
          <a:bodyPr wrap="none" lIns="90000" tIns="45000"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600" b="1">
                <a:solidFill>
                  <a:srgbClr val="000080"/>
                </a:solidFill>
                <a:effectLst>
                  <a:outerShdw blurRad="38100" dist="38100" dir="2700000" algn="tl">
                    <a:srgbClr val="C0C0C0"/>
                  </a:outerShdw>
                </a:effectLst>
              </a:rPr>
              <a:t>Il porto e la città di Trieste:</a:t>
            </a:r>
          </a:p>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600" b="1">
                <a:solidFill>
                  <a:srgbClr val="000080"/>
                </a:solidFill>
                <a:effectLst>
                  <a:outerShdw blurRad="38100" dist="38100" dir="2700000" algn="tl">
                    <a:srgbClr val="C0C0C0"/>
                  </a:outerShdw>
                </a:effectLst>
              </a:rPr>
              <a:t>impatti e prospettive sulla qualità dell'aria</a:t>
            </a:r>
          </a:p>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de-DE" sz="2600" b="1">
              <a:solidFill>
                <a:srgbClr val="000080"/>
              </a:solidFill>
              <a:effectLst>
                <a:outerShdw blurRad="38100" dist="38100" dir="2700000" algn="tl">
                  <a:srgbClr val="C0C0C0"/>
                </a:outerShdw>
              </a:effectLst>
            </a:endParaRPr>
          </a:p>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de-DE" sz="2400" b="1">
              <a:solidFill>
                <a:srgbClr val="000080"/>
              </a:solidFill>
            </a:endParaRPr>
          </a:p>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sz="2000" b="1">
                <a:solidFill>
                  <a:srgbClr val="000080"/>
                </a:solidFill>
                <a:effectLst>
                  <a:outerShdw blurRad="38100" dist="38100" dir="2700000" algn="tl">
                    <a:srgbClr val="C0C0C0"/>
                  </a:outerShdw>
                </a:effectLst>
              </a:rPr>
              <a:t>Agenzia Regionale per la Protezione dell'Ambiente del Friuli Venezia Giulia</a:t>
            </a:r>
          </a:p>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b="1">
                <a:solidFill>
                  <a:srgbClr val="000080"/>
                </a:solidFill>
                <a:effectLst>
                  <a:outerShdw blurRad="38100" dist="38100" dir="2700000" algn="tl">
                    <a:srgbClr val="C0C0C0"/>
                  </a:outerShdw>
                </a:effectLst>
              </a:rPr>
              <a:t>F. Daris, A. Petrini, T. Pinat, F. Stel</a:t>
            </a:r>
            <a:r>
              <a:rPr lang="de-DE" b="1">
                <a:solidFill>
                  <a:srgbClr val="000080"/>
                </a:solidFill>
              </a:rPr>
              <a:t> </a:t>
            </a:r>
          </a:p>
          <a:p>
            <a:pPr algn="ctr">
              <a:lnSpc>
                <a:spcPct val="14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de-DE" b="1">
                <a:solidFill>
                  <a:srgbClr val="000080"/>
                </a:solidFill>
              </a:rPr>
              <a:t>(</a:t>
            </a:r>
            <a:r>
              <a:rPr lang="de-DE" b="1" i="1">
                <a:solidFill>
                  <a:srgbClr val="000080"/>
                </a:solidFill>
              </a:rPr>
              <a:t>dirtec@arpa.fvg.it</a:t>
            </a:r>
            <a:r>
              <a:rPr lang="de-DE" b="1">
                <a:solidFill>
                  <a:srgbClr val="000080"/>
                </a:solidFill>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sp>
        <p:nvSpPr>
          <p:cNvPr id="12290" name="Text Box 2"/>
          <p:cNvSpPr txBox="1">
            <a:spLocks noChangeArrowheads="1"/>
          </p:cNvSpPr>
          <p:nvPr/>
        </p:nvSpPr>
        <p:spPr bwMode="auto">
          <a:xfrm>
            <a:off x="900113" y="2016125"/>
            <a:ext cx="7740650" cy="4572000"/>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Lst>
            </a:pPr>
            <a:r>
              <a:rPr lang="de-DE" b="1">
                <a:solidFill>
                  <a:srgbClr val="000080"/>
                </a:solidFill>
              </a:rPr>
              <a:t>Bibliografia e sitografia</a:t>
            </a:r>
          </a:p>
          <a:p>
            <a:pPr>
              <a:tabLst>
                <a:tab pos="723900" algn="l"/>
                <a:tab pos="1447800" algn="l"/>
                <a:tab pos="2171700" algn="l"/>
                <a:tab pos="2895600" algn="l"/>
                <a:tab pos="3619500" algn="l"/>
                <a:tab pos="4343400" algn="l"/>
                <a:tab pos="5067300" algn="l"/>
                <a:tab pos="5791200" algn="l"/>
                <a:tab pos="6515100" algn="l"/>
                <a:tab pos="7239000" algn="l"/>
              </a:tabLst>
            </a:pPr>
            <a:endParaRPr lang="de-DE" sz="1200" b="1">
              <a:solidFill>
                <a:srgbClr val="000080"/>
              </a:solidFill>
            </a:endParaRPr>
          </a:p>
          <a:p>
            <a:pPr algn="just">
              <a:tabLst>
                <a:tab pos="723900" algn="l"/>
                <a:tab pos="1447800" algn="l"/>
                <a:tab pos="2171700" algn="l"/>
                <a:tab pos="2895600" algn="l"/>
                <a:tab pos="3619500" algn="l"/>
                <a:tab pos="4343400" algn="l"/>
                <a:tab pos="5067300" algn="l"/>
                <a:tab pos="5791200" algn="l"/>
                <a:tab pos="6515100" algn="l"/>
                <a:tab pos="7239000" algn="l"/>
              </a:tabLst>
            </a:pPr>
            <a:r>
              <a:rPr lang="it-IT" sz="1200" b="1">
                <a:solidFill>
                  <a:srgbClr val="000080"/>
                </a:solidFill>
              </a:rPr>
              <a:t>John van Aardenne, Frank Dentener, Rita Van Dingenen, Greet Maenhout, Elina Marmer, Elisabetta Vignati, Peter Russ, Laszlo Szabo and Frank Raes, 2010. </a:t>
            </a:r>
            <a:r>
              <a:rPr lang="it-IT" sz="1200">
                <a:solidFill>
                  <a:srgbClr val="000080"/>
                </a:solidFill>
              </a:rPr>
              <a:t>Climate and air quality impacts of combined climate change and air pollution policy scenarios. JRC Scientific and Technical Reports. EUR 24572 EN.</a:t>
            </a:r>
          </a:p>
          <a:p>
            <a:pPr algn="just">
              <a:tabLst>
                <a:tab pos="723900" algn="l"/>
                <a:tab pos="1447800" algn="l"/>
                <a:tab pos="2171700" algn="l"/>
                <a:tab pos="2895600" algn="l"/>
                <a:tab pos="3619500" algn="l"/>
                <a:tab pos="4343400" algn="l"/>
                <a:tab pos="5067300" algn="l"/>
                <a:tab pos="5791200" algn="l"/>
                <a:tab pos="6515100" algn="l"/>
                <a:tab pos="7239000" algn="l"/>
              </a:tabLst>
            </a:pPr>
            <a:r>
              <a:rPr lang="it-IT" sz="1200">
                <a:solidFill>
                  <a:srgbClr val="000080"/>
                </a:solidFill>
              </a:rPr>
              <a:t>http://publications.jrc.ec.europa.eu/repository/bitstream/111111111/15085/1/lbna24572enc.pdf</a:t>
            </a:r>
          </a:p>
          <a:p>
            <a:pPr algn="just">
              <a:tabLst>
                <a:tab pos="723900" algn="l"/>
                <a:tab pos="1447800" algn="l"/>
                <a:tab pos="2171700" algn="l"/>
                <a:tab pos="2895600" algn="l"/>
                <a:tab pos="3619500" algn="l"/>
                <a:tab pos="4343400" algn="l"/>
                <a:tab pos="5067300" algn="l"/>
                <a:tab pos="5791200" algn="l"/>
                <a:tab pos="6515100" algn="l"/>
                <a:tab pos="7239000" algn="l"/>
              </a:tabLst>
            </a:pPr>
            <a:endParaRPr lang="de-DE" sz="1200">
              <a:solidFill>
                <a:srgbClr val="00008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it-IT" sz="1200" b="1">
                <a:solidFill>
                  <a:srgbClr val="000080"/>
                </a:solidFill>
              </a:rPr>
              <a:t>Direttiva EU 2005/33/CE</a:t>
            </a:r>
            <a:r>
              <a:rPr lang="it-IT" sz="1200">
                <a:solidFill>
                  <a:srgbClr val="000080"/>
                </a:solidFill>
              </a:rPr>
              <a:t>. </a:t>
            </a:r>
            <a:r>
              <a:rPr lang="it-IT" sz="1200" b="1">
                <a:solidFill>
                  <a:srgbClr val="000080"/>
                </a:solidFill>
              </a:rPr>
              <a:t>Gazzetta ufficiale n. L 191 del 22/07/2005 pag. 0059 - 0069</a:t>
            </a:r>
          </a:p>
          <a:p>
            <a:pPr>
              <a:tabLst>
                <a:tab pos="723900" algn="l"/>
                <a:tab pos="1447800" algn="l"/>
                <a:tab pos="2171700" algn="l"/>
                <a:tab pos="2895600" algn="l"/>
                <a:tab pos="3619500" algn="l"/>
                <a:tab pos="4343400" algn="l"/>
                <a:tab pos="5067300" algn="l"/>
                <a:tab pos="5791200" algn="l"/>
                <a:tab pos="6515100" algn="l"/>
                <a:tab pos="7239000" algn="l"/>
              </a:tabLst>
            </a:pPr>
            <a:r>
              <a:rPr lang="it-IT" sz="1200">
                <a:solidFill>
                  <a:srgbClr val="000080"/>
                </a:solidFill>
              </a:rPr>
              <a:t>http://eur-lex.europa.eu/LexUriServ/LexUriServ.do?uri=CELEX:32005L0033:IT:HTML</a:t>
            </a:r>
          </a:p>
          <a:p>
            <a:pPr algn="just">
              <a:tabLst>
                <a:tab pos="723900" algn="l"/>
                <a:tab pos="1447800" algn="l"/>
                <a:tab pos="2171700" algn="l"/>
                <a:tab pos="2895600" algn="l"/>
                <a:tab pos="3619500" algn="l"/>
                <a:tab pos="4343400" algn="l"/>
                <a:tab pos="5067300" algn="l"/>
                <a:tab pos="5791200" algn="l"/>
                <a:tab pos="6515100" algn="l"/>
                <a:tab pos="7239000" algn="l"/>
              </a:tabLst>
            </a:pPr>
            <a:endParaRPr lang="de-DE" sz="1200">
              <a:solidFill>
                <a:srgbClr val="000080"/>
              </a:solidFill>
            </a:endParaRPr>
          </a:p>
          <a:p>
            <a:pPr algn="just">
              <a:tabLst>
                <a:tab pos="723900" algn="l"/>
                <a:tab pos="1447800" algn="l"/>
                <a:tab pos="2171700" algn="l"/>
                <a:tab pos="2895600" algn="l"/>
                <a:tab pos="3619500" algn="l"/>
                <a:tab pos="4343400" algn="l"/>
                <a:tab pos="5067300" algn="l"/>
                <a:tab pos="5791200" algn="l"/>
                <a:tab pos="6515100" algn="l"/>
                <a:tab pos="7239000" algn="l"/>
              </a:tabLst>
            </a:pPr>
            <a:r>
              <a:rPr lang="it-IT" sz="1200" b="1">
                <a:solidFill>
                  <a:srgbClr val="000080"/>
                </a:solidFill>
              </a:rPr>
              <a:t>Maria Belvisi, Mario C. Cirillo, Marina Colaiezzi, Caterina D’Anna, Giuseppe Marfoli, 2007</a:t>
            </a:r>
            <a:r>
              <a:rPr lang="it-IT" sz="1200">
                <a:solidFill>
                  <a:srgbClr val="000080"/>
                </a:solidFill>
              </a:rPr>
              <a:t>. Dati e informazioni per la caratterizzazione della componente “atmosfera” e prassi corrente di utilizzo dei modelli di qualità dell'aria nell'ambito della Procedura di V.I.A. Rapporto ISPRA (ex APAT), ISBN 978-88-448-0308-7, 100 pp.</a:t>
            </a:r>
          </a:p>
          <a:p>
            <a:pPr algn="just">
              <a:tabLst>
                <a:tab pos="723900" algn="l"/>
                <a:tab pos="1447800" algn="l"/>
                <a:tab pos="2171700" algn="l"/>
                <a:tab pos="2895600" algn="l"/>
                <a:tab pos="3619500" algn="l"/>
                <a:tab pos="4343400" algn="l"/>
                <a:tab pos="5067300" algn="l"/>
                <a:tab pos="5791200" algn="l"/>
                <a:tab pos="6515100" algn="l"/>
                <a:tab pos="7239000" algn="l"/>
              </a:tabLst>
            </a:pPr>
            <a:endParaRPr lang="it-IT" sz="1200">
              <a:solidFill>
                <a:srgbClr val="000080"/>
              </a:solidFill>
            </a:endParaRPr>
          </a:p>
          <a:p>
            <a:pPr algn="just">
              <a:lnSpc>
                <a:spcPct val="95000"/>
              </a:lnSpc>
              <a:tabLst>
                <a:tab pos="723900" algn="l"/>
                <a:tab pos="1447800" algn="l"/>
                <a:tab pos="2171700" algn="l"/>
                <a:tab pos="2895600" algn="l"/>
                <a:tab pos="3619500" algn="l"/>
                <a:tab pos="4343400" algn="l"/>
                <a:tab pos="5067300" algn="l"/>
                <a:tab pos="5791200" algn="l"/>
                <a:tab pos="6515100" algn="l"/>
                <a:tab pos="7239000" algn="l"/>
              </a:tabLst>
            </a:pPr>
            <a:r>
              <a:rPr lang="it-IT" sz="1200" b="1">
                <a:solidFill>
                  <a:srgbClr val="000080"/>
                </a:solidFill>
                <a:latin typeface="Times New Roman" pitchFamily="16" charset="0"/>
              </a:rPr>
              <a:t>INEMAR, 2007</a:t>
            </a:r>
            <a:r>
              <a:rPr lang="it-IT" sz="1200">
                <a:solidFill>
                  <a:srgbClr val="000080"/>
                </a:solidFill>
                <a:latin typeface="Times New Roman" pitchFamily="16" charset="0"/>
              </a:rPr>
              <a:t>. Inventario Regionale delle Emissioni in Atmosfera. Agenzia Regionale per la Protezione dell'Ambiente del Friuli Venezia Giulia.</a:t>
            </a:r>
          </a:p>
          <a:p>
            <a:pPr algn="just">
              <a:tabLst>
                <a:tab pos="723900" algn="l"/>
                <a:tab pos="1447800" algn="l"/>
                <a:tab pos="2171700" algn="l"/>
                <a:tab pos="2895600" algn="l"/>
                <a:tab pos="3619500" algn="l"/>
                <a:tab pos="4343400" algn="l"/>
                <a:tab pos="5067300" algn="l"/>
                <a:tab pos="5791200" algn="l"/>
                <a:tab pos="6515100" algn="l"/>
                <a:tab pos="7239000" algn="l"/>
              </a:tabLst>
            </a:pPr>
            <a:r>
              <a:rPr lang="it-IT" sz="1200">
                <a:solidFill>
                  <a:srgbClr val="000080"/>
                </a:solidFill>
              </a:rPr>
              <a:t>http://www.arpa.fvg.it/index.php?id=596</a:t>
            </a:r>
          </a:p>
          <a:p>
            <a:pPr algn="just">
              <a:tabLst>
                <a:tab pos="723900" algn="l"/>
                <a:tab pos="1447800" algn="l"/>
                <a:tab pos="2171700" algn="l"/>
                <a:tab pos="2895600" algn="l"/>
                <a:tab pos="3619500" algn="l"/>
                <a:tab pos="4343400" algn="l"/>
                <a:tab pos="5067300" algn="l"/>
                <a:tab pos="5791200" algn="l"/>
                <a:tab pos="6515100" algn="l"/>
                <a:tab pos="7239000" algn="l"/>
              </a:tabLst>
            </a:pPr>
            <a:endParaRPr lang="it-IT" sz="1200">
              <a:solidFill>
                <a:srgbClr val="000080"/>
              </a:solidFill>
            </a:endParaRPr>
          </a:p>
          <a:p>
            <a:pPr algn="just">
              <a:lnSpc>
                <a:spcPct val="95000"/>
              </a:lnSpc>
              <a:tabLst>
                <a:tab pos="723900" algn="l"/>
                <a:tab pos="1447800" algn="l"/>
                <a:tab pos="2171700" algn="l"/>
                <a:tab pos="2895600" algn="l"/>
                <a:tab pos="3619500" algn="l"/>
                <a:tab pos="4343400" algn="l"/>
                <a:tab pos="5067300" algn="l"/>
                <a:tab pos="5791200" algn="l"/>
                <a:tab pos="6515100" algn="l"/>
                <a:tab pos="7239000" algn="l"/>
              </a:tabLst>
            </a:pPr>
            <a:r>
              <a:rPr lang="it-IT" sz="1200" b="1">
                <a:solidFill>
                  <a:srgbClr val="000080"/>
                </a:solidFill>
                <a:latin typeface="Times New Roman" pitchFamily="16" charset="0"/>
              </a:rPr>
              <a:t>PAR, 2012</a:t>
            </a:r>
            <a:r>
              <a:rPr lang="it-IT" sz="1200">
                <a:solidFill>
                  <a:srgbClr val="000080"/>
                </a:solidFill>
                <a:latin typeface="Times New Roman" pitchFamily="16" charset="0"/>
              </a:rPr>
              <a:t>. Piano di Azione Regionale per il Contenimento degli Episodi Acuti di Inquinamento Atmosferico. Regione Autonoma Friuli Venezia Giulia.</a:t>
            </a:r>
          </a:p>
          <a:p>
            <a:pPr algn="just">
              <a:tabLst>
                <a:tab pos="723900" algn="l"/>
                <a:tab pos="1447800" algn="l"/>
                <a:tab pos="2171700" algn="l"/>
                <a:tab pos="2895600" algn="l"/>
                <a:tab pos="3619500" algn="l"/>
                <a:tab pos="4343400" algn="l"/>
                <a:tab pos="5067300" algn="l"/>
                <a:tab pos="5791200" algn="l"/>
                <a:tab pos="6515100" algn="l"/>
                <a:tab pos="7239000" algn="l"/>
              </a:tabLst>
            </a:pPr>
            <a:r>
              <a:rPr lang="it-IT" sz="1200">
                <a:solidFill>
                  <a:srgbClr val="000080"/>
                </a:solidFill>
              </a:rPr>
              <a:t>http://www.regione.fvg.it/rafvg/cms/RAFVG/ambiente-territorio/pianificazione-gestione-territorio/FOGLIA2/ </a:t>
            </a:r>
          </a:p>
          <a:p>
            <a:pPr>
              <a:tabLst>
                <a:tab pos="723900" algn="l"/>
                <a:tab pos="1447800" algn="l"/>
                <a:tab pos="2171700" algn="l"/>
                <a:tab pos="2895600" algn="l"/>
                <a:tab pos="3619500" algn="l"/>
                <a:tab pos="4343400" algn="l"/>
                <a:tab pos="5067300" algn="l"/>
                <a:tab pos="5791200" algn="l"/>
                <a:tab pos="6515100" algn="l"/>
                <a:tab pos="7239000" algn="l"/>
              </a:tabLst>
            </a:pPr>
            <a:endParaRPr lang="de-DE" sz="1200">
              <a:solidFill>
                <a:srgbClr val="000080"/>
              </a:solidFill>
            </a:endParaRPr>
          </a:p>
          <a:p>
            <a:pPr algn="just">
              <a:lnSpc>
                <a:spcPct val="95000"/>
              </a:lnSpc>
              <a:tabLst>
                <a:tab pos="723900" algn="l"/>
                <a:tab pos="1447800" algn="l"/>
                <a:tab pos="2171700" algn="l"/>
                <a:tab pos="2895600" algn="l"/>
                <a:tab pos="3619500" algn="l"/>
                <a:tab pos="4343400" algn="l"/>
                <a:tab pos="5067300" algn="l"/>
                <a:tab pos="5791200" algn="l"/>
                <a:tab pos="6515100" algn="l"/>
                <a:tab pos="7239000" algn="l"/>
              </a:tabLst>
            </a:pPr>
            <a:r>
              <a:rPr lang="it-IT" sz="1200" b="1">
                <a:solidFill>
                  <a:srgbClr val="000080"/>
                </a:solidFill>
                <a:latin typeface="Times New Roman" pitchFamily="16" charset="0"/>
              </a:rPr>
              <a:t>PRMQA, 2010</a:t>
            </a:r>
            <a:r>
              <a:rPr lang="it-IT" sz="1200">
                <a:solidFill>
                  <a:srgbClr val="000080"/>
                </a:solidFill>
                <a:latin typeface="Times New Roman" pitchFamily="16" charset="0"/>
              </a:rPr>
              <a:t>. Piano di Miglioramento della Qualità dell'Aria. Regione Autonoma Friuli Venezia Giulia.</a:t>
            </a:r>
          </a:p>
          <a:p>
            <a:pPr algn="just">
              <a:tabLst>
                <a:tab pos="723900" algn="l"/>
                <a:tab pos="1447800" algn="l"/>
                <a:tab pos="2171700" algn="l"/>
                <a:tab pos="2895600" algn="l"/>
                <a:tab pos="3619500" algn="l"/>
                <a:tab pos="4343400" algn="l"/>
                <a:tab pos="5067300" algn="l"/>
                <a:tab pos="5791200" algn="l"/>
                <a:tab pos="6515100" algn="l"/>
                <a:tab pos="7239000" algn="l"/>
              </a:tabLst>
            </a:pPr>
            <a:r>
              <a:rPr lang="it-IT" sz="1200">
                <a:solidFill>
                  <a:srgbClr val="000080"/>
                </a:solidFill>
              </a:rPr>
              <a:t>http://www.regione.fvg.it/rafvg/cms/RAFVG/ambiente-territorio/pianificazione-gestione-territorio/FOGLIA201/</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3276600" y="1905000"/>
            <a:ext cx="6588125" cy="4359275"/>
          </a:xfrm>
          <a:prstGeom prst="rect">
            <a:avLst/>
          </a:prstGeom>
          <a:noFill/>
          <a:ln w="9525">
            <a:noFill/>
            <a:round/>
            <a:headEnd/>
            <a:tailEnd/>
          </a:ln>
          <a:effectLst/>
        </p:spPr>
      </p:pic>
      <p:sp>
        <p:nvSpPr>
          <p:cNvPr id="4099" name="Text Box 3"/>
          <p:cNvSpPr txBox="1">
            <a:spLocks noChangeArrowheads="1"/>
          </p:cNvSpPr>
          <p:nvPr/>
        </p:nvSpPr>
        <p:spPr bwMode="auto">
          <a:xfrm>
            <a:off x="179388" y="1439863"/>
            <a:ext cx="3060700" cy="3240087"/>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b="1">
                <a:solidFill>
                  <a:srgbClr val="000080"/>
                </a:solidFill>
              </a:rPr>
              <a:t>Determinanti</a:t>
            </a:r>
          </a:p>
          <a:p>
            <a:pPr>
              <a:tabLst>
                <a:tab pos="723900" algn="l"/>
                <a:tab pos="1447800" algn="l"/>
                <a:tab pos="2171700" algn="l"/>
                <a:tab pos="2895600" algn="l"/>
              </a:tabLst>
            </a:pPr>
            <a:endParaRPr lang="de-DE" b="1">
              <a:solidFill>
                <a:srgbClr val="000080"/>
              </a:solidFill>
            </a:endParaRPr>
          </a:p>
          <a:p>
            <a:pPr>
              <a:tabLst>
                <a:tab pos="723900" algn="l"/>
                <a:tab pos="1447800" algn="l"/>
                <a:tab pos="2171700" algn="l"/>
                <a:tab pos="2895600" algn="l"/>
              </a:tabLst>
            </a:pPr>
            <a:r>
              <a:rPr lang="de-DE">
                <a:solidFill>
                  <a:srgbClr val="000080"/>
                </a:solidFill>
              </a:rPr>
              <a:t>Il porto e la città di Trieste si collocano all'estremità settentrionale dell'Adriatico, a ridosso del Carso (c.a. 670</a:t>
            </a:r>
            <a:r>
              <a:rPr lang="de-DE">
                <a:solidFill>
                  <a:srgbClr val="000080"/>
                </a:solidFill>
                <a:cs typeface="Arial" charset="0"/>
              </a:rPr>
              <a:t> m slm</a:t>
            </a:r>
            <a:r>
              <a:rPr lang="de-DE">
                <a:solidFill>
                  <a:srgbClr val="000080"/>
                </a:solidFill>
              </a:rPr>
              <a:t>), sopravento alle brezze di mare che favoriscono il flusso e l'accumulo degli inquinanti emessi lungo la linea di costa.</a:t>
            </a:r>
          </a:p>
        </p:txBody>
      </p:sp>
      <p:sp>
        <p:nvSpPr>
          <p:cNvPr id="4100" name="AutoShape 4"/>
          <p:cNvSpPr>
            <a:spLocks noChangeArrowheads="1"/>
          </p:cNvSpPr>
          <p:nvPr/>
        </p:nvSpPr>
        <p:spPr bwMode="auto">
          <a:xfrm rot="600000">
            <a:off x="4176713" y="4103688"/>
            <a:ext cx="1619250" cy="677862"/>
          </a:xfrm>
          <a:prstGeom prst="notchedRightArrow">
            <a:avLst>
              <a:gd name="adj1" fmla="val 50000"/>
              <a:gd name="adj2" fmla="val 59719"/>
            </a:avLst>
          </a:prstGeom>
          <a:solidFill>
            <a:srgbClr val="99CCFF"/>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de-DE">
                <a:solidFill>
                  <a:srgbClr val="000000"/>
                </a:solidFill>
              </a:rPr>
              <a:t>Bora</a:t>
            </a:r>
          </a:p>
        </p:txBody>
      </p:sp>
      <p:sp>
        <p:nvSpPr>
          <p:cNvPr id="4101" name="AutoShape 5"/>
          <p:cNvSpPr>
            <a:spLocks noChangeArrowheads="1"/>
          </p:cNvSpPr>
          <p:nvPr/>
        </p:nvSpPr>
        <p:spPr bwMode="auto">
          <a:xfrm>
            <a:off x="8058150" y="4500563"/>
            <a:ext cx="1911350" cy="720725"/>
          </a:xfrm>
          <a:prstGeom prst="leftArrow">
            <a:avLst>
              <a:gd name="adj1" fmla="val 50000"/>
              <a:gd name="adj2" fmla="val 66300"/>
            </a:avLst>
          </a:prstGeom>
          <a:solidFill>
            <a:srgbClr val="99CCFF"/>
          </a:solidFill>
          <a:ln w="9525">
            <a:solidFill>
              <a:srgbClr val="000000"/>
            </a:solidFill>
            <a:round/>
            <a:headEnd/>
            <a:tailEnd/>
          </a:ln>
          <a:effectLst/>
        </p:spPr>
        <p:txBody>
          <a:bodyPr wrap="none" lIns="90000" tIns="60876" rIns="90000" bIns="45000" anchor="ctr"/>
          <a:lstStyle/>
          <a:p>
            <a:pPr algn="ctr">
              <a:tabLst>
                <a:tab pos="723900" algn="l"/>
                <a:tab pos="1447800" algn="l"/>
              </a:tabLst>
            </a:pPr>
            <a:r>
              <a:rPr lang="de-DE">
                <a:solidFill>
                  <a:srgbClr val="000000"/>
                </a:solidFill>
              </a:rPr>
              <a:t>Brezze di mare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sp>
        <p:nvSpPr>
          <p:cNvPr id="5122" name="Text Box 2"/>
          <p:cNvSpPr txBox="1">
            <a:spLocks noChangeArrowheads="1"/>
          </p:cNvSpPr>
          <p:nvPr/>
        </p:nvSpPr>
        <p:spPr bwMode="auto">
          <a:xfrm>
            <a:off x="179388" y="1439863"/>
            <a:ext cx="3060700" cy="3240087"/>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b="1">
                <a:solidFill>
                  <a:srgbClr val="000080"/>
                </a:solidFill>
              </a:rPr>
              <a:t>Determinanti</a:t>
            </a:r>
          </a:p>
          <a:p>
            <a:pPr>
              <a:tabLst>
                <a:tab pos="723900" algn="l"/>
                <a:tab pos="1447800" algn="l"/>
                <a:tab pos="2171700" algn="l"/>
                <a:tab pos="2895600" algn="l"/>
              </a:tabLst>
            </a:pPr>
            <a:endParaRPr lang="de-DE" b="1">
              <a:solidFill>
                <a:srgbClr val="000080"/>
              </a:solidFill>
            </a:endParaRPr>
          </a:p>
          <a:p>
            <a:pPr>
              <a:tabLst>
                <a:tab pos="723900" algn="l"/>
                <a:tab pos="1447800" algn="l"/>
                <a:tab pos="2171700" algn="l"/>
                <a:tab pos="2895600" algn="l"/>
              </a:tabLst>
            </a:pPr>
            <a:r>
              <a:rPr lang="de-DE">
                <a:solidFill>
                  <a:srgbClr val="000080"/>
                </a:solidFill>
              </a:rPr>
              <a:t>Contrariamente all'opinione diffusa, l'area in questione non è caratterizzata solo da venti provenienti da nordest (Bora), ma anche da venti provenienti da ovest-nordovest che favoriscono l'accumulo degli inquinanti tra la linea di costa e il ciglione carsico</a:t>
            </a:r>
          </a:p>
        </p:txBody>
      </p:sp>
      <p:pic>
        <p:nvPicPr>
          <p:cNvPr id="5123" name="Picture 3"/>
          <p:cNvPicPr>
            <a:picLocks noChangeAspect="1" noChangeArrowheads="1"/>
          </p:cNvPicPr>
          <p:nvPr/>
        </p:nvPicPr>
        <p:blipFill>
          <a:blip r:embed="rId4" cstate="print"/>
          <a:srcRect/>
          <a:stretch>
            <a:fillRect/>
          </a:stretch>
        </p:blipFill>
        <p:spPr bwMode="auto">
          <a:xfrm>
            <a:off x="3479800" y="2114550"/>
            <a:ext cx="5199063" cy="5189538"/>
          </a:xfrm>
          <a:prstGeom prst="rect">
            <a:avLst/>
          </a:prstGeom>
          <a:noFill/>
          <a:ln w="9525">
            <a:noFill/>
            <a:round/>
            <a:headEnd/>
            <a:tailEnd/>
          </a:ln>
          <a:effectLst/>
        </p:spPr>
      </p:pic>
      <p:pic>
        <p:nvPicPr>
          <p:cNvPr id="5124" name="Picture 4"/>
          <p:cNvPicPr>
            <a:picLocks noChangeAspect="1" noChangeArrowheads="1"/>
          </p:cNvPicPr>
          <p:nvPr/>
        </p:nvPicPr>
        <p:blipFill>
          <a:blip r:embed="rId5" cstate="print"/>
          <a:srcRect/>
          <a:stretch>
            <a:fillRect/>
          </a:stretch>
        </p:blipFill>
        <p:spPr bwMode="auto">
          <a:xfrm>
            <a:off x="3860800" y="2016125"/>
            <a:ext cx="1000125" cy="1695450"/>
          </a:xfrm>
          <a:prstGeom prst="rect">
            <a:avLst/>
          </a:prstGeom>
          <a:noFill/>
          <a:ln w="9525">
            <a:noFill/>
            <a:round/>
            <a:headEnd/>
            <a:tailEnd/>
          </a:ln>
          <a:effectLst/>
        </p:spPr>
      </p:pic>
      <p:sp>
        <p:nvSpPr>
          <p:cNvPr id="5125" name="Text Box 5"/>
          <p:cNvSpPr txBox="1">
            <a:spLocks noChangeArrowheads="1"/>
          </p:cNvSpPr>
          <p:nvPr/>
        </p:nvSpPr>
        <p:spPr bwMode="auto">
          <a:xfrm>
            <a:off x="179388" y="5327650"/>
            <a:ext cx="3060700" cy="1511300"/>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a:solidFill>
                  <a:srgbClr val="000080"/>
                </a:solidFill>
              </a:rPr>
              <a:t>La frequenza delle calme di vento (V &lt; 0.5 m/s; media 2006-2010) è inoltre dell'ordine del 5%, pertanto non trascurabile </a:t>
            </a:r>
          </a:p>
        </p:txBody>
      </p:sp>
      <p:sp>
        <p:nvSpPr>
          <p:cNvPr id="5126" name="Text Box 6"/>
          <p:cNvSpPr txBox="1">
            <a:spLocks noChangeArrowheads="1"/>
          </p:cNvSpPr>
          <p:nvPr/>
        </p:nvSpPr>
        <p:spPr bwMode="auto">
          <a:xfrm>
            <a:off x="4814888" y="2232025"/>
            <a:ext cx="3825875" cy="347663"/>
          </a:xfrm>
          <a:prstGeom prst="rect">
            <a:avLst/>
          </a:prstGeom>
          <a:noFill/>
          <a:ln w="9525">
            <a:noFill/>
            <a:round/>
            <a:headEnd/>
            <a:tailEnd/>
          </a:ln>
          <a:effectLst/>
        </p:spPr>
        <p:txBody>
          <a:bodyPr lIns="90000" tIns="60876" rIns="90000" bIns="45000"/>
          <a:lstStyle/>
          <a:p>
            <a:pPr>
              <a:tabLst>
                <a:tab pos="723900" algn="l"/>
                <a:tab pos="1447800" algn="l"/>
                <a:tab pos="2171700" algn="l"/>
                <a:tab pos="2895600" algn="l"/>
                <a:tab pos="3619500" algn="l"/>
              </a:tabLst>
            </a:pPr>
            <a:r>
              <a:rPr lang="de-DE">
                <a:solidFill>
                  <a:srgbClr val="000080"/>
                </a:solidFill>
              </a:rPr>
              <a:t>Rosa dei venti (media 2006-2010)</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pic>
        <p:nvPicPr>
          <p:cNvPr id="6146" name="Picture 2"/>
          <p:cNvPicPr>
            <a:picLocks noChangeAspect="1" noChangeArrowheads="1"/>
          </p:cNvPicPr>
          <p:nvPr/>
        </p:nvPicPr>
        <p:blipFill>
          <a:blip r:embed="rId4" cstate="print"/>
          <a:srcRect/>
          <a:stretch>
            <a:fillRect/>
          </a:stretch>
        </p:blipFill>
        <p:spPr bwMode="auto">
          <a:xfrm>
            <a:off x="3087688" y="1589088"/>
            <a:ext cx="5048250" cy="5667375"/>
          </a:xfrm>
          <a:prstGeom prst="rect">
            <a:avLst/>
          </a:prstGeom>
          <a:noFill/>
          <a:ln w="9525">
            <a:noFill/>
            <a:round/>
            <a:headEnd/>
            <a:tailEnd/>
          </a:ln>
          <a:effectLst/>
        </p:spPr>
      </p:pic>
      <p:sp>
        <p:nvSpPr>
          <p:cNvPr id="6147" name="Text Box 3"/>
          <p:cNvSpPr txBox="1">
            <a:spLocks noChangeArrowheads="1"/>
          </p:cNvSpPr>
          <p:nvPr/>
        </p:nvSpPr>
        <p:spPr bwMode="auto">
          <a:xfrm>
            <a:off x="179388" y="1439863"/>
            <a:ext cx="3060700" cy="2700337"/>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b="1">
                <a:solidFill>
                  <a:srgbClr val="000080"/>
                </a:solidFill>
              </a:rPr>
              <a:t>Determinanti</a:t>
            </a:r>
          </a:p>
          <a:p>
            <a:pPr>
              <a:tabLst>
                <a:tab pos="723900" algn="l"/>
                <a:tab pos="1447800" algn="l"/>
                <a:tab pos="2171700" algn="l"/>
                <a:tab pos="2895600" algn="l"/>
              </a:tabLst>
            </a:pPr>
            <a:endParaRPr lang="de-DE" b="1">
              <a:solidFill>
                <a:srgbClr val="000080"/>
              </a:solidFill>
            </a:endParaRPr>
          </a:p>
          <a:p>
            <a:pPr>
              <a:tabLst>
                <a:tab pos="723900" algn="l"/>
                <a:tab pos="1447800" algn="l"/>
                <a:tab pos="2171700" algn="l"/>
                <a:tab pos="2895600" algn="l"/>
              </a:tabLst>
            </a:pPr>
            <a:r>
              <a:rPr lang="de-DE">
                <a:solidFill>
                  <a:srgbClr val="000080"/>
                </a:solidFill>
              </a:rPr>
              <a:t>L'altezza di rimescolamento, sull'area in questione, ha valori grossomodo confrontabili durante tutto l'anno (inerzia termica del mare) e non dissimili, come valore medio, da quanto si osservano in pianura</a:t>
            </a:r>
          </a:p>
        </p:txBody>
      </p:sp>
      <p:sp>
        <p:nvSpPr>
          <p:cNvPr id="6148" name="Text Box 4"/>
          <p:cNvSpPr txBox="1">
            <a:spLocks noChangeArrowheads="1"/>
          </p:cNvSpPr>
          <p:nvPr/>
        </p:nvSpPr>
        <p:spPr bwMode="auto">
          <a:xfrm>
            <a:off x="3698875" y="2268538"/>
            <a:ext cx="3825875" cy="347662"/>
          </a:xfrm>
          <a:prstGeom prst="rect">
            <a:avLst/>
          </a:prstGeom>
          <a:noFill/>
          <a:ln w="9525">
            <a:noFill/>
            <a:round/>
            <a:headEnd/>
            <a:tailEnd/>
          </a:ln>
          <a:effectLst/>
        </p:spPr>
        <p:txBody>
          <a:bodyPr lIns="90000" tIns="60876" rIns="90000" bIns="45000"/>
          <a:lstStyle/>
          <a:p>
            <a:pPr algn="ctr">
              <a:tabLst>
                <a:tab pos="723900" algn="l"/>
                <a:tab pos="1447800" algn="l"/>
                <a:tab pos="2171700" algn="l"/>
                <a:tab pos="2895600" algn="l"/>
                <a:tab pos="3619500" algn="l"/>
              </a:tabLst>
            </a:pPr>
            <a:r>
              <a:rPr lang="de-DE">
                <a:solidFill>
                  <a:srgbClr val="000080"/>
                </a:solidFill>
              </a:rPr>
              <a:t>(simulazione CALMET 2005)</a:t>
            </a:r>
          </a:p>
        </p:txBody>
      </p:sp>
      <p:pic>
        <p:nvPicPr>
          <p:cNvPr id="6149" name="Picture 5"/>
          <p:cNvPicPr>
            <a:picLocks noChangeAspect="1" noChangeArrowheads="1"/>
          </p:cNvPicPr>
          <p:nvPr/>
        </p:nvPicPr>
        <p:blipFill>
          <a:blip r:embed="rId5" cstate="print"/>
          <a:srcRect/>
          <a:stretch>
            <a:fillRect/>
          </a:stretch>
        </p:blipFill>
        <p:spPr bwMode="auto">
          <a:xfrm>
            <a:off x="8207375" y="5040313"/>
            <a:ext cx="1817688" cy="1271587"/>
          </a:xfrm>
          <a:prstGeom prst="rect">
            <a:avLst/>
          </a:prstGeom>
          <a:noFill/>
          <a:ln w="9525">
            <a:noFill/>
            <a:round/>
            <a:headEnd/>
            <a:tailEnd/>
          </a:ln>
          <a:effectLst/>
        </p:spPr>
      </p:pic>
      <p:sp>
        <p:nvSpPr>
          <p:cNvPr id="6150" name="Oval 6"/>
          <p:cNvSpPr>
            <a:spLocks noChangeArrowheads="1"/>
          </p:cNvSpPr>
          <p:nvPr/>
        </p:nvSpPr>
        <p:spPr bwMode="auto">
          <a:xfrm>
            <a:off x="6480175" y="5616575"/>
            <a:ext cx="900113" cy="900113"/>
          </a:xfrm>
          <a:prstGeom prst="ellipse">
            <a:avLst/>
          </a:prstGeom>
          <a:noFill/>
          <a:ln w="36000">
            <a:solidFill>
              <a:srgbClr val="FF0000"/>
            </a:solidFill>
            <a:round/>
            <a:headEnd/>
            <a:tailEnd/>
          </a:ln>
          <a:effectLst/>
        </p:spPr>
        <p:txBody>
          <a:bodyPr wrap="none" anchor="ctr"/>
          <a:lstStyle/>
          <a:p>
            <a:endParaRPr lang="it-IT"/>
          </a:p>
        </p:txBody>
      </p:sp>
      <p:sp>
        <p:nvSpPr>
          <p:cNvPr id="6151" name="Line 7"/>
          <p:cNvSpPr>
            <a:spLocks noChangeShapeType="1"/>
          </p:cNvSpPr>
          <p:nvPr/>
        </p:nvSpPr>
        <p:spPr bwMode="auto">
          <a:xfrm flipV="1">
            <a:off x="7019925" y="5721350"/>
            <a:ext cx="1260475" cy="363538"/>
          </a:xfrm>
          <a:prstGeom prst="line">
            <a:avLst/>
          </a:prstGeom>
          <a:noFill/>
          <a:ln w="36000">
            <a:solidFill>
              <a:srgbClr val="FF0000"/>
            </a:solidFill>
            <a:round/>
            <a:headEnd/>
            <a:tailEnd type="triangle" w="med" len="med"/>
          </a:ln>
          <a:effectLst/>
        </p:spPr>
        <p:txBody>
          <a:bodyPr/>
          <a:lstStyle/>
          <a:p>
            <a:endParaRPr lang="it-IT"/>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pic>
        <p:nvPicPr>
          <p:cNvPr id="7170" name="Picture 2"/>
          <p:cNvPicPr>
            <a:picLocks noChangeAspect="1" noChangeArrowheads="1"/>
          </p:cNvPicPr>
          <p:nvPr/>
        </p:nvPicPr>
        <p:blipFill>
          <a:blip r:embed="rId4" cstate="print"/>
          <a:srcRect/>
          <a:stretch>
            <a:fillRect/>
          </a:stretch>
        </p:blipFill>
        <p:spPr bwMode="auto">
          <a:xfrm>
            <a:off x="3311525" y="2232025"/>
            <a:ext cx="6588125" cy="4248150"/>
          </a:xfrm>
          <a:prstGeom prst="rect">
            <a:avLst/>
          </a:prstGeom>
          <a:noFill/>
          <a:ln w="9525">
            <a:noFill/>
            <a:round/>
            <a:headEnd/>
            <a:tailEnd/>
          </a:ln>
          <a:effectLst/>
        </p:spPr>
      </p:pic>
      <p:sp>
        <p:nvSpPr>
          <p:cNvPr id="7171" name="Text Box 3"/>
          <p:cNvSpPr txBox="1">
            <a:spLocks noChangeArrowheads="1"/>
          </p:cNvSpPr>
          <p:nvPr/>
        </p:nvSpPr>
        <p:spPr bwMode="auto">
          <a:xfrm>
            <a:off x="179388" y="1439863"/>
            <a:ext cx="3060700" cy="3240087"/>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b="1">
                <a:solidFill>
                  <a:srgbClr val="000080"/>
                </a:solidFill>
              </a:rPr>
              <a:t>Determinanti</a:t>
            </a:r>
          </a:p>
          <a:p>
            <a:pPr>
              <a:tabLst>
                <a:tab pos="723900" algn="l"/>
                <a:tab pos="1447800" algn="l"/>
                <a:tab pos="2171700" algn="l"/>
                <a:tab pos="2895600" algn="l"/>
              </a:tabLst>
            </a:pPr>
            <a:endParaRPr lang="de-DE" b="1">
              <a:solidFill>
                <a:srgbClr val="000080"/>
              </a:solidFill>
            </a:endParaRPr>
          </a:p>
          <a:p>
            <a:pPr>
              <a:tabLst>
                <a:tab pos="723900" algn="l"/>
                <a:tab pos="1447800" algn="l"/>
                <a:tab pos="2171700" algn="l"/>
                <a:tab pos="2895600" algn="l"/>
              </a:tabLst>
            </a:pPr>
            <a:r>
              <a:rPr lang="de-DE">
                <a:solidFill>
                  <a:srgbClr val="000080"/>
                </a:solidFill>
              </a:rPr>
              <a:t>Il traffico associato al porto di Trieste risulta stabile nel corso degli anni ed è costituito soprattutto da trasporti di tipo Ro-Ro e dal trasporto di combustibili per il rifornimento all'oleodotto SIOT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sp>
        <p:nvSpPr>
          <p:cNvPr id="8194" name="Text Box 2"/>
          <p:cNvSpPr txBox="1">
            <a:spLocks noChangeArrowheads="1"/>
          </p:cNvSpPr>
          <p:nvPr/>
        </p:nvSpPr>
        <p:spPr bwMode="auto">
          <a:xfrm>
            <a:off x="179388" y="1439863"/>
            <a:ext cx="3060700" cy="2700337"/>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b="1">
                <a:solidFill>
                  <a:srgbClr val="000080"/>
                </a:solidFill>
              </a:rPr>
              <a:t>Stato</a:t>
            </a:r>
          </a:p>
          <a:p>
            <a:pPr>
              <a:tabLst>
                <a:tab pos="723900" algn="l"/>
                <a:tab pos="1447800" algn="l"/>
                <a:tab pos="2171700" algn="l"/>
                <a:tab pos="2895600" algn="l"/>
              </a:tabLst>
            </a:pPr>
            <a:endParaRPr lang="de-DE" b="1">
              <a:solidFill>
                <a:srgbClr val="000080"/>
              </a:solidFill>
            </a:endParaRPr>
          </a:p>
          <a:p>
            <a:pPr>
              <a:tabLst>
                <a:tab pos="723900" algn="l"/>
                <a:tab pos="1447800" algn="l"/>
                <a:tab pos="2171700" algn="l"/>
                <a:tab pos="2895600" algn="l"/>
              </a:tabLst>
            </a:pPr>
            <a:r>
              <a:rPr lang="de-DE">
                <a:solidFill>
                  <a:srgbClr val="000080"/>
                </a:solidFill>
              </a:rPr>
              <a:t>L'area in questione è tra quelle rinviate al giudizio della Commissione Europea per il superamento dei limiti di legge per il </a:t>
            </a:r>
            <a:r>
              <a:rPr lang="de-DE" b="1">
                <a:solidFill>
                  <a:srgbClr val="000080"/>
                </a:solidFill>
              </a:rPr>
              <a:t>PM10 ed è stata</a:t>
            </a:r>
            <a:r>
              <a:rPr lang="de-DE">
                <a:solidFill>
                  <a:srgbClr val="000080"/>
                </a:solidFill>
              </a:rPr>
              <a:t> richiesta (e negata) la proroga per il </a:t>
            </a:r>
            <a:r>
              <a:rPr lang="de-DE" b="1">
                <a:solidFill>
                  <a:srgbClr val="000080"/>
                </a:solidFill>
              </a:rPr>
              <a:t>biossido di azoto</a:t>
            </a:r>
          </a:p>
        </p:txBody>
      </p:sp>
      <p:pic>
        <p:nvPicPr>
          <p:cNvPr id="8195" name="Picture 3"/>
          <p:cNvPicPr>
            <a:picLocks noChangeAspect="1" noChangeArrowheads="1"/>
          </p:cNvPicPr>
          <p:nvPr/>
        </p:nvPicPr>
        <p:blipFill>
          <a:blip r:embed="rId4" cstate="print"/>
          <a:srcRect/>
          <a:stretch>
            <a:fillRect/>
          </a:stretch>
        </p:blipFill>
        <p:spPr bwMode="auto">
          <a:xfrm>
            <a:off x="3871913" y="1878013"/>
            <a:ext cx="5597525" cy="2308225"/>
          </a:xfrm>
          <a:prstGeom prst="rect">
            <a:avLst/>
          </a:prstGeom>
          <a:noFill/>
          <a:ln w="9525">
            <a:noFill/>
            <a:round/>
            <a:headEnd/>
            <a:tailEnd/>
          </a:ln>
          <a:effectLst/>
        </p:spPr>
      </p:pic>
      <p:pic>
        <p:nvPicPr>
          <p:cNvPr id="8196" name="Picture 4"/>
          <p:cNvPicPr>
            <a:picLocks noChangeAspect="1" noChangeArrowheads="1"/>
          </p:cNvPicPr>
          <p:nvPr/>
        </p:nvPicPr>
        <p:blipFill>
          <a:blip r:embed="rId5" cstate="print"/>
          <a:srcRect/>
          <a:stretch>
            <a:fillRect/>
          </a:stretch>
        </p:blipFill>
        <p:spPr bwMode="auto">
          <a:xfrm>
            <a:off x="3903663" y="4957763"/>
            <a:ext cx="5532437" cy="2181225"/>
          </a:xfrm>
          <a:prstGeom prst="rect">
            <a:avLst/>
          </a:prstGeom>
          <a:noFill/>
          <a:ln w="9525">
            <a:noFill/>
            <a:round/>
            <a:headEnd/>
            <a:tailEnd/>
          </a:ln>
          <a:effectLst/>
        </p:spPr>
      </p:pic>
      <p:sp>
        <p:nvSpPr>
          <p:cNvPr id="8197" name="Text Box 5"/>
          <p:cNvSpPr txBox="1">
            <a:spLocks noChangeArrowheads="1"/>
          </p:cNvSpPr>
          <p:nvPr/>
        </p:nvSpPr>
        <p:spPr bwMode="auto">
          <a:xfrm>
            <a:off x="4562475" y="1296988"/>
            <a:ext cx="3825875" cy="603250"/>
          </a:xfrm>
          <a:prstGeom prst="rect">
            <a:avLst/>
          </a:prstGeom>
          <a:noFill/>
          <a:ln w="9525">
            <a:noFill/>
            <a:round/>
            <a:headEnd/>
            <a:tailEnd/>
          </a:ln>
          <a:effectLst/>
        </p:spPr>
        <p:txBody>
          <a:bodyPr lIns="90000" tIns="60876" rIns="90000" bIns="45000"/>
          <a:lstStyle/>
          <a:p>
            <a:pPr algn="ctr">
              <a:tabLst>
                <a:tab pos="723900" algn="l"/>
                <a:tab pos="1447800" algn="l"/>
                <a:tab pos="2171700" algn="l"/>
                <a:tab pos="2895600" algn="l"/>
                <a:tab pos="3619500" algn="l"/>
              </a:tabLst>
            </a:pPr>
            <a:r>
              <a:rPr lang="de-DE">
                <a:solidFill>
                  <a:srgbClr val="000080"/>
                </a:solidFill>
              </a:rPr>
              <a:t>Andamento 2005-2011 dei superamenti giornalieri PM10</a:t>
            </a:r>
          </a:p>
        </p:txBody>
      </p:sp>
      <p:sp>
        <p:nvSpPr>
          <p:cNvPr id="8198" name="Text Box 6"/>
          <p:cNvSpPr txBox="1">
            <a:spLocks noChangeArrowheads="1"/>
          </p:cNvSpPr>
          <p:nvPr/>
        </p:nvSpPr>
        <p:spPr bwMode="auto">
          <a:xfrm>
            <a:off x="4778375" y="4321175"/>
            <a:ext cx="3825875" cy="603250"/>
          </a:xfrm>
          <a:prstGeom prst="rect">
            <a:avLst/>
          </a:prstGeom>
          <a:solidFill>
            <a:srgbClr val="E6E6FF"/>
          </a:solidFill>
          <a:ln w="9525">
            <a:noFill/>
            <a:round/>
            <a:headEnd/>
            <a:tailEnd/>
          </a:ln>
          <a:effectLst/>
        </p:spPr>
        <p:txBody>
          <a:bodyPr lIns="90000" tIns="60876" rIns="90000" bIns="45000"/>
          <a:lstStyle/>
          <a:p>
            <a:pPr algn="ctr">
              <a:tabLst>
                <a:tab pos="723900" algn="l"/>
                <a:tab pos="1447800" algn="l"/>
                <a:tab pos="2171700" algn="l"/>
                <a:tab pos="2895600" algn="l"/>
                <a:tab pos="3619500" algn="l"/>
              </a:tabLst>
            </a:pPr>
            <a:r>
              <a:rPr lang="de-DE">
                <a:solidFill>
                  <a:srgbClr val="000080"/>
                </a:solidFill>
              </a:rPr>
              <a:t>Andamento 2005-2011 delle concentrazioni medie annue di NO2</a:t>
            </a:r>
          </a:p>
        </p:txBody>
      </p:sp>
      <p:pic>
        <p:nvPicPr>
          <p:cNvPr id="8199" name="Picture 7"/>
          <p:cNvPicPr>
            <a:picLocks noChangeAspect="1" noChangeArrowheads="1"/>
          </p:cNvPicPr>
          <p:nvPr/>
        </p:nvPicPr>
        <p:blipFill>
          <a:blip r:embed="rId6" cstate="print"/>
          <a:srcRect/>
          <a:stretch>
            <a:fillRect/>
          </a:stretch>
        </p:blipFill>
        <p:spPr bwMode="auto">
          <a:xfrm>
            <a:off x="106363" y="4208463"/>
            <a:ext cx="3192462" cy="3254375"/>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pic>
        <p:nvPicPr>
          <p:cNvPr id="9218" name="Picture 2"/>
          <p:cNvPicPr>
            <a:picLocks noChangeAspect="1" noChangeArrowheads="1"/>
          </p:cNvPicPr>
          <p:nvPr/>
        </p:nvPicPr>
        <p:blipFill>
          <a:blip r:embed="rId4" cstate="print"/>
          <a:srcRect/>
          <a:stretch>
            <a:fillRect/>
          </a:stretch>
        </p:blipFill>
        <p:spPr bwMode="auto">
          <a:xfrm>
            <a:off x="2771775" y="1893888"/>
            <a:ext cx="7199313" cy="4244975"/>
          </a:xfrm>
          <a:prstGeom prst="rect">
            <a:avLst/>
          </a:prstGeom>
          <a:noFill/>
          <a:ln w="9525">
            <a:noFill/>
            <a:round/>
            <a:headEnd/>
            <a:tailEnd/>
          </a:ln>
          <a:effectLst/>
        </p:spPr>
      </p:pic>
      <p:sp>
        <p:nvSpPr>
          <p:cNvPr id="9219" name="Text Box 3"/>
          <p:cNvSpPr txBox="1">
            <a:spLocks noChangeArrowheads="1"/>
          </p:cNvSpPr>
          <p:nvPr/>
        </p:nvSpPr>
        <p:spPr bwMode="auto">
          <a:xfrm>
            <a:off x="179388" y="1439863"/>
            <a:ext cx="3060700" cy="5219700"/>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Lst>
            </a:pPr>
            <a:r>
              <a:rPr lang="de-DE" b="1">
                <a:solidFill>
                  <a:srgbClr val="000080"/>
                </a:solidFill>
              </a:rPr>
              <a:t>Pressioni</a:t>
            </a:r>
          </a:p>
          <a:p>
            <a:pPr>
              <a:tabLst>
                <a:tab pos="723900" algn="l"/>
                <a:tab pos="1447800" algn="l"/>
                <a:tab pos="2171700" algn="l"/>
                <a:tab pos="2895600" algn="l"/>
              </a:tabLst>
            </a:pPr>
            <a:endParaRPr lang="de-DE" b="1">
              <a:solidFill>
                <a:srgbClr val="000080"/>
              </a:solidFill>
            </a:endParaRPr>
          </a:p>
          <a:p>
            <a:pPr>
              <a:tabLst>
                <a:tab pos="723900" algn="l"/>
                <a:tab pos="1447800" algn="l"/>
                <a:tab pos="2171700" algn="l"/>
                <a:tab pos="2895600" algn="l"/>
              </a:tabLst>
            </a:pPr>
            <a:r>
              <a:rPr lang="de-DE">
                <a:solidFill>
                  <a:srgbClr val="000080"/>
                </a:solidFill>
              </a:rPr>
              <a:t>L'inventario relativo all'anno 2007 (metodologia INEMAR) mostra come le emissioni comunali associate alla classificazione SNAP „altre sorgenti mobili“, sostanzialmente rappresentata dal porto, costituiscano una parte rilevante sia per gli ossidi di azoto (NOx) che per il biossido di zolfo (CO2), ma soprattutto per il materiale particolato (PM10 e PM2.5)</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sp>
        <p:nvSpPr>
          <p:cNvPr id="10242" name="Text Box 2"/>
          <p:cNvSpPr txBox="1">
            <a:spLocks noChangeArrowheads="1"/>
          </p:cNvSpPr>
          <p:nvPr/>
        </p:nvSpPr>
        <p:spPr bwMode="auto">
          <a:xfrm>
            <a:off x="539750" y="1079500"/>
            <a:ext cx="7740650" cy="2411413"/>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Lst>
            </a:pPr>
            <a:r>
              <a:rPr lang="de-DE" b="1">
                <a:solidFill>
                  <a:srgbClr val="000080"/>
                </a:solidFill>
              </a:rPr>
              <a:t>Impatti</a:t>
            </a:r>
          </a:p>
          <a:p>
            <a:pPr>
              <a:tabLst>
                <a:tab pos="723900" algn="l"/>
                <a:tab pos="1447800" algn="l"/>
                <a:tab pos="2171700" algn="l"/>
                <a:tab pos="2895600" algn="l"/>
                <a:tab pos="3619500" algn="l"/>
                <a:tab pos="4343400" algn="l"/>
                <a:tab pos="5067300" algn="l"/>
                <a:tab pos="5791200" algn="l"/>
                <a:tab pos="6515100" algn="l"/>
                <a:tab pos="7239000" algn="l"/>
              </a:tabLst>
            </a:pPr>
            <a:endParaRPr lang="de-DE" b="1">
              <a:solidFill>
                <a:srgbClr val="00008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de-DE">
                <a:solidFill>
                  <a:srgbClr val="000080"/>
                </a:solidFill>
              </a:rPr>
              <a:t>Il </a:t>
            </a:r>
            <a:r>
              <a:rPr lang="de-DE" i="1">
                <a:solidFill>
                  <a:srgbClr val="000080"/>
                </a:solidFill>
              </a:rPr>
              <a:t>source apportionment </a:t>
            </a:r>
            <a:r>
              <a:rPr lang="de-DE">
                <a:solidFill>
                  <a:srgbClr val="000080"/>
                </a:solidFill>
              </a:rPr>
              <a:t>sull'area abitata di Trieste, realizzato mediante simulazioni numeriche condotte con un modello fotochimico (FARM) eliminando una alla volta le diverse tipologie di sorgenti, mostra come le emissioni portuali contribuiscano per più del </a:t>
            </a:r>
            <a:r>
              <a:rPr lang="de-DE" b="1">
                <a:solidFill>
                  <a:srgbClr val="000080"/>
                </a:solidFill>
              </a:rPr>
              <a:t>20 %</a:t>
            </a:r>
            <a:r>
              <a:rPr lang="de-DE">
                <a:solidFill>
                  <a:srgbClr val="000080"/>
                </a:solidFill>
              </a:rPr>
              <a:t> alle concentrazioni medie annue di </a:t>
            </a:r>
            <a:r>
              <a:rPr lang="de-DE" b="1">
                <a:solidFill>
                  <a:srgbClr val="000080"/>
                </a:solidFill>
              </a:rPr>
              <a:t>NO2</a:t>
            </a:r>
            <a:r>
              <a:rPr lang="de-DE">
                <a:solidFill>
                  <a:srgbClr val="000080"/>
                </a:solidFill>
              </a:rPr>
              <a:t>, per circa il </a:t>
            </a:r>
            <a:r>
              <a:rPr lang="de-DE" b="1">
                <a:solidFill>
                  <a:srgbClr val="FF0000"/>
                </a:solidFill>
              </a:rPr>
              <a:t>30 %</a:t>
            </a:r>
            <a:r>
              <a:rPr lang="de-DE">
                <a:solidFill>
                  <a:srgbClr val="000080"/>
                </a:solidFill>
              </a:rPr>
              <a:t> alle concentrazioni medie di </a:t>
            </a:r>
            <a:r>
              <a:rPr lang="de-DE" b="1">
                <a:solidFill>
                  <a:srgbClr val="FF0000"/>
                </a:solidFill>
              </a:rPr>
              <a:t>PM10</a:t>
            </a:r>
            <a:r>
              <a:rPr lang="de-DE">
                <a:solidFill>
                  <a:srgbClr val="000080"/>
                </a:solidFill>
              </a:rPr>
              <a:t>. Vista la vicinanza alla sorgente, le emissioni portuali aiutano invece a </a:t>
            </a:r>
            <a:r>
              <a:rPr lang="de-DE" b="1">
                <a:solidFill>
                  <a:srgbClr val="33CC66"/>
                </a:solidFill>
              </a:rPr>
              <a:t>ridurre significativamente</a:t>
            </a:r>
            <a:r>
              <a:rPr lang="de-DE">
                <a:solidFill>
                  <a:srgbClr val="000080"/>
                </a:solidFill>
              </a:rPr>
              <a:t> le concentrazioni medie di </a:t>
            </a:r>
            <a:r>
              <a:rPr lang="de-DE" b="1">
                <a:solidFill>
                  <a:srgbClr val="33CC66"/>
                </a:solidFill>
              </a:rPr>
              <a:t>O3</a:t>
            </a:r>
          </a:p>
        </p:txBody>
      </p:sp>
      <p:pic>
        <p:nvPicPr>
          <p:cNvPr id="10243" name="Picture 3"/>
          <p:cNvPicPr>
            <a:picLocks noChangeAspect="1" noChangeArrowheads="1"/>
          </p:cNvPicPr>
          <p:nvPr/>
        </p:nvPicPr>
        <p:blipFill>
          <a:blip r:embed="rId4" cstate="print"/>
          <a:srcRect l="1476"/>
          <a:stretch>
            <a:fillRect/>
          </a:stretch>
        </p:blipFill>
        <p:spPr bwMode="auto">
          <a:xfrm>
            <a:off x="427038" y="3497263"/>
            <a:ext cx="8999537" cy="4029075"/>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print"/>
          <a:srcRect/>
          <a:stretch>
            <a:fillRect/>
          </a:stretch>
        </p:blipFill>
        <p:spPr bwMode="auto">
          <a:xfrm>
            <a:off x="47625" y="152400"/>
            <a:ext cx="10045700" cy="7315200"/>
          </a:xfrm>
          <a:prstGeom prst="rect">
            <a:avLst/>
          </a:prstGeom>
          <a:noFill/>
          <a:ln w="9525">
            <a:noFill/>
            <a:round/>
            <a:headEnd/>
            <a:tailEnd/>
          </a:ln>
          <a:effectLst/>
        </p:spPr>
      </p:pic>
      <p:sp>
        <p:nvSpPr>
          <p:cNvPr id="11266" name="Text Box 2"/>
          <p:cNvSpPr txBox="1">
            <a:spLocks noChangeArrowheads="1"/>
          </p:cNvSpPr>
          <p:nvPr/>
        </p:nvSpPr>
        <p:spPr bwMode="auto">
          <a:xfrm>
            <a:off x="539750" y="1800225"/>
            <a:ext cx="7740650" cy="4859338"/>
          </a:xfrm>
          <a:prstGeom prst="rect">
            <a:avLst/>
          </a:prstGeom>
          <a:solidFill>
            <a:srgbClr val="E6E6FF"/>
          </a:solidFill>
          <a:ln w="9525">
            <a:noFill/>
            <a:round/>
            <a:headEnd/>
            <a:tailEnd/>
          </a:ln>
          <a:effectLst/>
        </p:spPr>
        <p:txBody>
          <a:bodyPr lIns="90000" tIns="60876" rIns="90000" bIns="45000"/>
          <a:lstStyle/>
          <a:p>
            <a:pPr>
              <a:tabLst>
                <a:tab pos="723900" algn="l"/>
                <a:tab pos="1447800" algn="l"/>
                <a:tab pos="2171700" algn="l"/>
                <a:tab pos="2895600" algn="l"/>
                <a:tab pos="3619500" algn="l"/>
                <a:tab pos="4343400" algn="l"/>
                <a:tab pos="5067300" algn="l"/>
                <a:tab pos="5791200" algn="l"/>
                <a:tab pos="6515100" algn="l"/>
                <a:tab pos="7239000" algn="l"/>
              </a:tabLst>
            </a:pPr>
            <a:r>
              <a:rPr lang="de-DE" b="1">
                <a:solidFill>
                  <a:srgbClr val="000080"/>
                </a:solidFill>
              </a:rPr>
              <a:t>Risposte</a:t>
            </a:r>
          </a:p>
          <a:p>
            <a:pPr>
              <a:tabLst>
                <a:tab pos="723900" algn="l"/>
                <a:tab pos="1447800" algn="l"/>
                <a:tab pos="2171700" algn="l"/>
                <a:tab pos="2895600" algn="l"/>
                <a:tab pos="3619500" algn="l"/>
                <a:tab pos="4343400" algn="l"/>
                <a:tab pos="5067300" algn="l"/>
                <a:tab pos="5791200" algn="l"/>
                <a:tab pos="6515100" algn="l"/>
                <a:tab pos="7239000" algn="l"/>
              </a:tabLst>
            </a:pPr>
            <a:endParaRPr lang="de-DE" b="1">
              <a:solidFill>
                <a:srgbClr val="00008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de-DE">
                <a:solidFill>
                  <a:srgbClr val="000000"/>
                </a:solidFill>
              </a:rPr>
              <a:t>Una possibile risposto agli impatti delle emissioni portuali sulla città di Trieste è rappresentata dall'</a:t>
            </a:r>
            <a:r>
              <a:rPr lang="de-DE" b="1">
                <a:solidFill>
                  <a:srgbClr val="000000"/>
                </a:solidFill>
              </a:rPr>
              <a:t>elettrificazione delle banchine</a:t>
            </a:r>
          </a:p>
          <a:p>
            <a:pPr>
              <a:tabLst>
                <a:tab pos="723900" algn="l"/>
                <a:tab pos="1447800" algn="l"/>
                <a:tab pos="2171700" algn="l"/>
                <a:tab pos="2895600" algn="l"/>
                <a:tab pos="3619500" algn="l"/>
                <a:tab pos="4343400" algn="l"/>
                <a:tab pos="5067300" algn="l"/>
                <a:tab pos="5791200" algn="l"/>
                <a:tab pos="6515100" algn="l"/>
                <a:tab pos="7239000" algn="l"/>
              </a:tabLst>
            </a:pPr>
            <a:endParaRPr lang="de-DE">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de-DE">
                <a:solidFill>
                  <a:srgbClr val="000000"/>
                </a:solidFill>
              </a:rPr>
              <a:t>Questa possibile azione risulta comunque molto onerosa (</a:t>
            </a:r>
            <a:r>
              <a:rPr lang="de-DE" b="1">
                <a:solidFill>
                  <a:srgbClr val="000000"/>
                </a:solidFill>
              </a:rPr>
              <a:t>alte tensioni</a:t>
            </a:r>
            <a:r>
              <a:rPr lang="de-DE">
                <a:solidFill>
                  <a:srgbClr val="000000"/>
                </a:solidFill>
              </a:rPr>
              <a:t> e </a:t>
            </a:r>
            <a:r>
              <a:rPr lang="de-DE" b="1">
                <a:solidFill>
                  <a:srgbClr val="000000"/>
                </a:solidFill>
              </a:rPr>
              <a:t>costosi sistemi di trasformazione</a:t>
            </a:r>
            <a:r>
              <a:rPr lang="de-DE">
                <a:solidFill>
                  <a:srgbClr val="000000"/>
                </a:solidFill>
              </a:rPr>
              <a:t> delle frequenze) e, al momento, con efficacia ridotta dal fatto che solo poche navi (quasi esclusivamente quelle passeggeri di ultima generazione) sono predisposte al collegamento</a:t>
            </a:r>
          </a:p>
          <a:p>
            <a:pPr>
              <a:tabLst>
                <a:tab pos="723900" algn="l"/>
                <a:tab pos="1447800" algn="l"/>
                <a:tab pos="2171700" algn="l"/>
                <a:tab pos="2895600" algn="l"/>
                <a:tab pos="3619500" algn="l"/>
                <a:tab pos="4343400" algn="l"/>
                <a:tab pos="5067300" algn="l"/>
                <a:tab pos="5791200" algn="l"/>
                <a:tab pos="6515100" algn="l"/>
                <a:tab pos="7239000" algn="l"/>
              </a:tabLst>
            </a:pPr>
            <a:endParaRPr lang="de-DE">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de-DE">
                <a:solidFill>
                  <a:srgbClr val="000000"/>
                </a:solidFill>
              </a:rPr>
              <a:t>Le navi, inoltre, richiedono potenze molto elevate e per periodi limitati (dalle decine di ore a qualche giorno) pertanto anche la fornitura di corrente deve essere basate su </a:t>
            </a:r>
            <a:r>
              <a:rPr lang="de-DE" b="1">
                <a:solidFill>
                  <a:srgbClr val="000000"/>
                </a:solidFill>
              </a:rPr>
              <a:t>sistemi in grado di rispondere in maniera rapida alle variazioni delle richieste</a:t>
            </a:r>
          </a:p>
          <a:p>
            <a:pPr>
              <a:tabLst>
                <a:tab pos="723900" algn="l"/>
                <a:tab pos="1447800" algn="l"/>
                <a:tab pos="2171700" algn="l"/>
                <a:tab pos="2895600" algn="l"/>
                <a:tab pos="3619500" algn="l"/>
                <a:tab pos="4343400" algn="l"/>
                <a:tab pos="5067300" algn="l"/>
                <a:tab pos="5791200" algn="l"/>
                <a:tab pos="6515100" algn="l"/>
                <a:tab pos="7239000" algn="l"/>
              </a:tabLst>
            </a:pPr>
            <a:endParaRPr lang="de-DE">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de-DE">
                <a:solidFill>
                  <a:srgbClr val="000000"/>
                </a:solidFill>
              </a:rPr>
              <a:t>Una possibile alternativa è rappresentata dallo sviluppo di </a:t>
            </a:r>
            <a:r>
              <a:rPr lang="de-DE" b="1">
                <a:solidFill>
                  <a:srgbClr val="000000"/>
                </a:solidFill>
              </a:rPr>
              <a:t>motori bi-fuel</a:t>
            </a:r>
            <a:r>
              <a:rPr lang="de-DE">
                <a:solidFill>
                  <a:srgbClr val="000000"/>
                </a:solidFill>
              </a:rPr>
              <a:t> (e.g., le navi metaniere già possono funzionare a metano) che però non sono particolarmente diffusi</a:t>
            </a:r>
          </a:p>
          <a:p>
            <a:pPr>
              <a:tabLst>
                <a:tab pos="723900" algn="l"/>
                <a:tab pos="1447800" algn="l"/>
                <a:tab pos="2171700" algn="l"/>
                <a:tab pos="2895600" algn="l"/>
                <a:tab pos="3619500" algn="l"/>
                <a:tab pos="4343400" algn="l"/>
                <a:tab pos="5067300" algn="l"/>
                <a:tab pos="5791200" algn="l"/>
                <a:tab pos="6515100" algn="l"/>
                <a:tab pos="7239000" algn="l"/>
              </a:tabLst>
            </a:pPr>
            <a:endParaRPr lang="de-DE">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Lst>
            </a:pPr>
            <a:r>
              <a:rPr lang="de-DE">
                <a:solidFill>
                  <a:srgbClr val="000000"/>
                </a:solidFill>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o_ts_ispra_VIII_RAU_DTS">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Arial Unicode MS"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porto_ts_ispra_VIII_RAU_DTS</Template>
  <TotalTime>0</TotalTime>
  <Words>789</Words>
  <Application>Microsoft Office PowerPoint</Application>
  <PresentationFormat>Personalizzato</PresentationFormat>
  <Paragraphs>74</Paragraphs>
  <Slides>10</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Times New Roman</vt:lpstr>
      <vt:lpstr>Arial</vt:lpstr>
      <vt:lpstr>Arial Unicode MS</vt:lpstr>
      <vt:lpstr>Times New Roman</vt:lpstr>
      <vt:lpstr>porto_ts_ispra_VIII_RAU_DTS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luca.deandreis</dc:creator>
  <cp:lastModifiedBy>luca.deandreis</cp:lastModifiedBy>
  <cp:revision>1</cp:revision>
  <cp:lastPrinted>1601-01-01T00:00:00Z</cp:lastPrinted>
  <dcterms:created xsi:type="dcterms:W3CDTF">2012-10-03T08:37:35Z</dcterms:created>
  <dcterms:modified xsi:type="dcterms:W3CDTF">2012-10-03T08:38:23Z</dcterms:modified>
</cp:coreProperties>
</file>