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3"/>
  </p:handoutMasterIdLst>
  <p:sldIdLst>
    <p:sldId id="26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1D3"/>
    <a:srgbClr val="029890"/>
    <a:srgbClr val="CE843C"/>
    <a:srgbClr val="264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 autoAdjust="0"/>
    <p:restoredTop sz="96327" autoAdjust="0"/>
  </p:normalViewPr>
  <p:slideViewPr>
    <p:cSldViewPr snapToGrid="0" snapToObjects="1" showGuides="1">
      <p:cViewPr varScale="1">
        <p:scale>
          <a:sx n="167" d="100"/>
          <a:sy n="167" d="100"/>
        </p:scale>
        <p:origin x="168" y="20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47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90B073E-A2E0-BDBE-6F78-581058BCB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FD1B61-1EE1-9850-6D44-90AE96F3A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9927E-1B5E-9A4C-9E17-2D6E3C77ADFF}" type="datetimeFigureOut">
              <a:rPr lang="it-IT" smtClean="0"/>
              <a:pPr/>
              <a:t>17/05/2024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466D6E-799D-7CA8-37D4-BC587FADD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D7ABD6-01A2-2969-8081-67F6E01D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950A-E7EF-7547-8F10-910DF66319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9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92B8E8-4E71-EDF6-E6C8-43C67FB6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6B392B-E54C-6FE4-7C89-B1D4395B2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53F9FA-F46F-E4F7-4237-E893EA0186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6496" y="3995"/>
            <a:ext cx="4945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cqua, esterni, scogliera, blu&#10;&#10;Descrizione generata automaticamente">
            <a:extLst>
              <a:ext uri="{FF2B5EF4-FFF2-40B4-BE49-F238E27FC236}">
                <a16:creationId xmlns:a16="http://schemas.microsoft.com/office/drawing/2014/main" id="{F3EDA99B-0248-6D7B-83F0-EED1746A3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20" t="20123" r="4628" b="15821"/>
          <a:stretch/>
        </p:blipFill>
        <p:spPr>
          <a:xfrm>
            <a:off x="0" y="317333"/>
            <a:ext cx="12192000" cy="65406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4" name="Immagine 13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395B0AD-3C49-372C-794F-DF69161921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05A7FA-EFFC-729D-78CC-6A62BA703F2D}"/>
              </a:ext>
            </a:extLst>
          </p:cNvPr>
          <p:cNvSpPr txBox="1"/>
          <p:nvPr userDrawn="1"/>
        </p:nvSpPr>
        <p:spPr>
          <a:xfrm>
            <a:off x="7977404" y="5090082"/>
            <a:ext cx="3200400" cy="1200329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LA FOTO UTILIZZATA</a:t>
            </a: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È UN FACSIMILE</a:t>
            </a:r>
          </a:p>
          <a:p>
            <a:r>
              <a:rPr lang="it-IT" b="1" dirty="0">
                <a:solidFill>
                  <a:srgbClr val="FFFF00"/>
                </a:solidFill>
              </a:rPr>
              <a:t>Deve essere sostituita con foto ad hoc</a:t>
            </a:r>
          </a:p>
        </p:txBody>
      </p:sp>
    </p:spTree>
    <p:extLst>
      <p:ext uri="{BB962C8B-B14F-4D97-AF65-F5344CB8AC3E}">
        <p14:creationId xmlns:p14="http://schemas.microsoft.com/office/powerpoint/2010/main" val="130175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Fondo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C0D919EF-4618-0E2A-848F-B670726E2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68"/>
            <a:ext cx="12192000" cy="683466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990" y="2474844"/>
            <a:ext cx="5600267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4429" y="3877202"/>
            <a:ext cx="5734060" cy="9637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4429" y="5229909"/>
            <a:ext cx="332232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BEE2298-4659-8CD7-6577-C1C8CB6F04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678" y="340093"/>
            <a:ext cx="3258596" cy="7982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84AA16-CBE8-50B9-58FF-9B118DDBED99}"/>
              </a:ext>
            </a:extLst>
          </p:cNvPr>
          <p:cNvSpPr txBox="1"/>
          <p:nvPr userDrawn="1"/>
        </p:nvSpPr>
        <p:spPr>
          <a:xfrm>
            <a:off x="-249382" y="2850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34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>
              <a:buClr>
                <a:srgbClr val="CE843C"/>
              </a:buClr>
              <a:defRPr>
                <a:solidFill>
                  <a:srgbClr val="264368"/>
                </a:solidFill>
              </a:defRPr>
            </a:lvl2pPr>
            <a:lvl3pPr>
              <a:buClr>
                <a:srgbClr val="CE843C"/>
              </a:buClr>
              <a:defRPr>
                <a:solidFill>
                  <a:srgbClr val="264368"/>
                </a:solidFill>
              </a:defRPr>
            </a:lvl3pPr>
            <a:lvl4pPr>
              <a:buClr>
                <a:srgbClr val="CE843C"/>
              </a:buClr>
              <a:defRPr>
                <a:solidFill>
                  <a:srgbClr val="264368"/>
                </a:solidFill>
              </a:defRPr>
            </a:lvl4pPr>
            <a:lvl5pPr>
              <a:buClr>
                <a:srgbClr val="CE843C"/>
              </a:buClr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/>
          <a:p>
            <a:fld id="{7E263F11-8A62-5C48-A45E-7EE945F7625D}" type="datetimeFigureOut">
              <a:rPr lang="it-IT" smtClean="0"/>
              <a:pPr/>
              <a:t>17/05/2024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8174"/>
            <a:ext cx="5064761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7E263F11-8A62-5C48-A45E-7EE945F7625D}" type="datetimeFigureOut">
              <a:rPr lang="it-IT" smtClean="0"/>
              <a:pPr/>
              <a:t>17/05/2024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7E263F11-8A62-5C48-A45E-7EE945F7625D}" type="datetimeFigureOut">
              <a:rPr lang="it-IT" smtClean="0"/>
              <a:pPr/>
              <a:t>17/05/2024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D9747E04-8137-79C6-E59D-781621A1F2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175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35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pic>
        <p:nvPicPr>
          <p:cNvPr id="7" name="Immagine 1" descr="logo 2.png">
            <a:extLst>
              <a:ext uri="{FF2B5EF4-FFF2-40B4-BE49-F238E27FC236}">
                <a16:creationId xmlns:a16="http://schemas.microsoft.com/office/drawing/2014/main" id="{F8B75115-128B-416E-94E3-43009B4E7A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56" y="328611"/>
            <a:ext cx="1606488" cy="465584"/>
          </a:xfrm>
          <a:prstGeom prst="rect">
            <a:avLst/>
          </a:prstGeom>
          <a:noFill/>
          <a:ln w="9528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" name="Immagine 8" descr="LOGO PCTO_3.png">
            <a:extLst>
              <a:ext uri="{FF2B5EF4-FFF2-40B4-BE49-F238E27FC236}">
                <a16:creationId xmlns:a16="http://schemas.microsoft.com/office/drawing/2014/main" id="{CE7CCE26-F64D-42E7-BB4F-203E0709CE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514532" y="279555"/>
            <a:ext cx="1368152" cy="8033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657706-E9C4-49F4-8C16-A9A1936B06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07057" y="183894"/>
            <a:ext cx="83831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12E193-6CA7-859E-37FD-5C590BE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FA1581-BC43-DFF6-DC65-7B025256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A81DE36-885D-F4B1-827F-2CCD0FC94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7E263F11-8A62-5C48-A45E-7EE945F7625D}" type="datetimeFigureOut">
              <a:rPr lang="it-IT" smtClean="0"/>
              <a:pPr/>
              <a:t>17/05/2024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93DD1B1-38EF-EF4B-D260-9A15B768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A0A522B-E0D0-8AD3-EA55-7607CA4DA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5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554A236-3056-4E10-BCB2-0B07000208AF}"/>
              </a:ext>
            </a:extLst>
          </p:cNvPr>
          <p:cNvSpPr/>
          <p:nvPr/>
        </p:nvSpPr>
        <p:spPr>
          <a:xfrm>
            <a:off x="0" y="1440694"/>
            <a:ext cx="121919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chemeClr val="bg1"/>
                </a:solidFill>
                <a:cs typeface="Arial" pitchFamily="34" charset="0"/>
              </a:rPr>
              <a:t>A cura di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chemeClr val="bg1"/>
                </a:solidFill>
                <a:cs typeface="Arial" pitchFamily="34" charset="0"/>
              </a:rPr>
              <a:t>Sezione per la promozione di progetti di alternanza formazione-lavoro (DG EFA)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chemeClr val="bg1"/>
                </a:solidFill>
                <a:cs typeface="Arial" pitchFamily="34" charset="0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chemeClr val="bg1"/>
                </a:solidFill>
                <a:cs typeface="Arial" pitchFamily="34" charset="0"/>
              </a:rPr>
              <a:t>Area per la comunicazione istituzionale, la divulgazione ambientale, eventi pubblici e </a:t>
            </a:r>
            <a:r>
              <a:rPr lang="it-IT" sz="1400" b="1" kern="0">
                <a:solidFill>
                  <a:schemeClr val="bg1"/>
                </a:solidFill>
                <a:cs typeface="Arial" pitchFamily="34" charset="0"/>
              </a:rPr>
              <a:t>comunicazione interna - Roma</a:t>
            </a:r>
            <a:endParaRPr lang="it-IT" sz="1400" b="1" kern="0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37ABD18-7170-40FE-A9CD-05E2EC879F97}"/>
              </a:ext>
            </a:extLst>
          </p:cNvPr>
          <p:cNvSpPr/>
          <p:nvPr/>
        </p:nvSpPr>
        <p:spPr>
          <a:xfrm>
            <a:off x="-3" y="2608242"/>
            <a:ext cx="12192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cap="all" dirty="0">
                <a:solidFill>
                  <a:schemeClr val="bg1"/>
                </a:solidFill>
              </a:rPr>
              <a:t>“Un mare di scelte “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625B914-01EF-4B24-A535-7798998BBE10}"/>
              </a:ext>
            </a:extLst>
          </p:cNvPr>
          <p:cNvSpPr/>
          <p:nvPr/>
        </p:nvSpPr>
        <p:spPr>
          <a:xfrm>
            <a:off x="1" y="3290350"/>
            <a:ext cx="12191998" cy="2768002"/>
          </a:xfrm>
          <a:prstGeom prst="rect">
            <a:avLst/>
          </a:prstGeom>
          <a:solidFill>
            <a:srgbClr val="87A1D3"/>
          </a:solidFill>
        </p:spPr>
        <p:txBody>
          <a:bodyPr wrap="square">
            <a:spAutoFit/>
          </a:bodyPr>
          <a:lstStyle/>
          <a:p>
            <a:pPr marL="87313" lvl="0" algn="just" defTabSz="904875" fontAlgn="base">
              <a:lnSpc>
                <a:spcPts val="1300"/>
              </a:lnSpc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it-IT" sz="1400" b="1" dirty="0">
                <a:solidFill>
                  <a:srgbClr val="264368"/>
                </a:solidFill>
                <a:cs typeface="Arial" charset="0"/>
              </a:rPr>
              <a:t>DESCRIZIONE</a:t>
            </a:r>
          </a:p>
          <a:p>
            <a:pPr marL="87313" lvl="0" algn="just" defTabSz="904875" fontAlgn="base">
              <a:spcAft>
                <a:spcPct val="0"/>
              </a:spcAft>
              <a:buSzPct val="100000"/>
              <a:tabLst>
                <a:tab pos="11663363" algn="l"/>
              </a:tabLst>
              <a:defRPr/>
            </a:pPr>
            <a:r>
              <a:rPr lang="it-IT" sz="1400" dirty="0">
                <a:solidFill>
                  <a:srgbClr val="264368"/>
                </a:solidFill>
                <a:cs typeface="Arial" charset="0"/>
              </a:rPr>
              <a:t>Il percorso formativo costituisce un approfondimento delle nozioni apprese durante il PCTO in DAD asincrono dal titolo “Attività antropiche ed ecosistema </a:t>
            </a:r>
          </a:p>
          <a:p>
            <a:pPr marL="87313" lvl="0" algn="just" defTabSz="904875" fontAlgn="base">
              <a:spcAft>
                <a:spcPct val="0"/>
              </a:spcAft>
              <a:buSzPct val="100000"/>
              <a:tabLst>
                <a:tab pos="11663363" algn="l"/>
              </a:tabLst>
              <a:defRPr/>
            </a:pPr>
            <a:r>
              <a:rPr lang="it-IT" sz="1400" dirty="0">
                <a:solidFill>
                  <a:srgbClr val="264368"/>
                </a:solidFill>
                <a:cs typeface="Arial" charset="0"/>
              </a:rPr>
              <a:t>marino-costiero” e tratterà argomenti di Biologia marina e Biologia molecolare applicata al mare.</a:t>
            </a:r>
          </a:p>
          <a:p>
            <a:pPr marL="87313" lvl="0" algn="just" defTabSz="904875" fontAlgn="base">
              <a:lnSpc>
                <a:spcPts val="1300"/>
              </a:lnSpc>
              <a:spcAft>
                <a:spcPct val="0"/>
              </a:spcAft>
              <a:buSzPct val="100000"/>
              <a:defRPr/>
            </a:pPr>
            <a:endParaRPr lang="it-IT" sz="1400" b="1" dirty="0">
              <a:solidFill>
                <a:srgbClr val="264368"/>
              </a:solidFill>
              <a:cs typeface="Arial" charset="0"/>
            </a:endParaRPr>
          </a:p>
          <a:p>
            <a:pPr marL="87313" lvl="0" algn="just" defTabSz="904875" fontAlgn="base">
              <a:lnSpc>
                <a:spcPts val="1300"/>
              </a:lnSpc>
              <a:spcAft>
                <a:spcPts val="600"/>
              </a:spcAft>
              <a:buSzPct val="100000"/>
              <a:defRPr/>
            </a:pPr>
            <a:endParaRPr lang="it-IT" sz="1400" b="1" dirty="0">
              <a:solidFill>
                <a:srgbClr val="264368"/>
              </a:solidFill>
              <a:cs typeface="Arial" charset="0"/>
            </a:endParaRPr>
          </a:p>
          <a:p>
            <a:pPr marL="87313" lvl="0" algn="just" defTabSz="904875" fontAlgn="base">
              <a:lnSpc>
                <a:spcPts val="1300"/>
              </a:lnSpc>
              <a:spcAft>
                <a:spcPts val="600"/>
              </a:spcAft>
              <a:buSzPct val="100000"/>
              <a:defRPr/>
            </a:pPr>
            <a:r>
              <a:rPr lang="it-IT" sz="1400" b="1" dirty="0">
                <a:solidFill>
                  <a:srgbClr val="264368"/>
                </a:solidFill>
                <a:cs typeface="Arial" charset="0"/>
              </a:rPr>
              <a:t>FINALITÀ</a:t>
            </a:r>
          </a:p>
          <a:p>
            <a:pPr marL="87313" lvl="0" algn="just" defTabSz="904875" fontAlgn="base">
              <a:spcAft>
                <a:spcPts val="600"/>
              </a:spcAft>
              <a:buSzPct val="100000"/>
              <a:tabLst>
                <a:tab pos="11750675" algn="l"/>
              </a:tabLst>
              <a:defRPr/>
            </a:pPr>
            <a:r>
              <a:rPr lang="it-IT" sz="1400" dirty="0">
                <a:solidFill>
                  <a:srgbClr val="264368"/>
                </a:solidFill>
                <a:cs typeface="Arial" charset="0"/>
              </a:rPr>
              <a:t>La presente attività formativa offre inoltre spunti di orientamento formativo-professionale a partire dalle opportunità del contesto marino-costiero</a:t>
            </a:r>
          </a:p>
          <a:p>
            <a:pPr marL="87313" lvl="0" algn="just" defTabSz="904875" fontAlgn="base">
              <a:spcAft>
                <a:spcPts val="600"/>
              </a:spcAft>
              <a:buSzPct val="100000"/>
              <a:defRPr/>
            </a:pPr>
            <a:r>
              <a:rPr lang="it-IT" sz="1400" dirty="0">
                <a:solidFill>
                  <a:srgbClr val="264368"/>
                </a:solidFill>
                <a:cs typeface="Arial" charset="0"/>
              </a:rPr>
              <a:t>italiano, attraverso l’approccio del “coaching vocazionale” e della proposta della "pedagogia del mare".</a:t>
            </a:r>
          </a:p>
          <a:p>
            <a:pPr marL="87313" lvl="0" algn="just" defTabSz="904875" fontAlgn="base">
              <a:lnSpc>
                <a:spcPts val="1300"/>
              </a:lnSpc>
              <a:spcAft>
                <a:spcPct val="0"/>
              </a:spcAft>
              <a:buSzPct val="100000"/>
              <a:defRPr/>
            </a:pPr>
            <a:endParaRPr lang="it-IT" sz="1400" dirty="0">
              <a:solidFill>
                <a:srgbClr val="264368"/>
              </a:solidFill>
              <a:cs typeface="Arial" charset="0"/>
            </a:endParaRPr>
          </a:p>
          <a:p>
            <a:pPr marL="87313" lvl="0" algn="just" defTabSz="904875" fontAlgn="base">
              <a:lnSpc>
                <a:spcPts val="1300"/>
              </a:lnSpc>
              <a:spcAft>
                <a:spcPct val="0"/>
              </a:spcAft>
              <a:buSzPct val="100000"/>
              <a:defRPr/>
            </a:pPr>
            <a:endParaRPr lang="it-IT" sz="1400" dirty="0">
              <a:solidFill>
                <a:srgbClr val="264368"/>
              </a:solidFill>
              <a:cs typeface="Arial" charset="0"/>
            </a:endParaRPr>
          </a:p>
          <a:p>
            <a:pPr marL="87313" algn="just" defTabSz="904875" fontAlgn="base">
              <a:lnSpc>
                <a:spcPts val="1300"/>
              </a:lnSpc>
              <a:spcAft>
                <a:spcPct val="0"/>
              </a:spcAft>
              <a:buSzPct val="100000"/>
              <a:defRPr/>
            </a:pPr>
            <a:r>
              <a:rPr lang="it-IT" sz="1400" b="1" dirty="0">
                <a:solidFill>
                  <a:srgbClr val="264368"/>
                </a:solidFill>
              </a:rPr>
              <a:t>DURATA: </a:t>
            </a:r>
            <a:r>
              <a:rPr lang="it-IT" sz="1400" b="1">
                <a:solidFill>
                  <a:srgbClr val="264368"/>
                </a:solidFill>
              </a:rPr>
              <a:t>8 ore</a:t>
            </a:r>
          </a:p>
          <a:p>
            <a:pPr marL="87313" algn="just" defTabSz="904875" fontAlgn="base">
              <a:lnSpc>
                <a:spcPts val="1300"/>
              </a:lnSpc>
              <a:spcAft>
                <a:spcPct val="0"/>
              </a:spcAft>
              <a:buSzPct val="100000"/>
              <a:defRPr/>
            </a:pPr>
            <a:endParaRPr lang="it-IT" sz="1400" b="1" dirty="0">
              <a:solidFill>
                <a:srgbClr val="264368"/>
              </a:solidFill>
            </a:endParaRPr>
          </a:p>
          <a:p>
            <a:pPr lvl="0" algn="just" fontAlgn="base">
              <a:lnSpc>
                <a:spcPts val="1300"/>
              </a:lnSpc>
              <a:spcAft>
                <a:spcPct val="0"/>
              </a:spcAft>
              <a:buSzPct val="100000"/>
              <a:defRPr/>
            </a:pPr>
            <a:endParaRPr lang="it-IT" sz="1400" dirty="0">
              <a:solidFill>
                <a:srgbClr val="264368"/>
              </a:solidFill>
              <a:cs typeface="Arial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F7191B-87C5-4D5B-65EE-919ED63CC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218" y="415275"/>
            <a:ext cx="15911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67220"/>
      </p:ext>
    </p:extLst>
  </p:cSld>
  <p:clrMapOvr>
    <a:masterClrMapping/>
  </p:clrMapOvr>
</p:sld>
</file>

<file path=ppt/theme/theme1.xml><?xml version="1.0" encoding="utf-8"?>
<a:theme xmlns:a="http://schemas.openxmlformats.org/drawingml/2006/main" name="PPT ISPRA_2022(6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SPRA_2022" id="{4AE88A73-7E0C-9D48-A628-02595CCFA3A7}" vid="{6DF6A285-0E22-F444-8307-A01D1DAF14F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ISPRA_2022(6)</Template>
  <TotalTime>193</TotalTime>
  <Words>118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PPT ISPRA_2022(6)</vt:lpstr>
      <vt:lpstr>Presentazione standard di PowerPoint</vt:lpstr>
    </vt:vector>
  </TitlesOfParts>
  <Company>I.S.P.R.A.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  su due righe</dc:title>
  <dc:creator>montesanti</dc:creator>
  <cp:lastModifiedBy>Fernandez Beatrice</cp:lastModifiedBy>
  <cp:revision>18</cp:revision>
  <dcterms:created xsi:type="dcterms:W3CDTF">2022-05-31T09:29:53Z</dcterms:created>
  <dcterms:modified xsi:type="dcterms:W3CDTF">2024-05-17T10:39:58Z</dcterms:modified>
</cp:coreProperties>
</file>