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73F98-CFD6-43D2-826D-555F0037ABDF}" v="12" dt="2023-09-22T12:31:0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96ABE-0656-0F6F-CC1D-CF824DF68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187079-9566-A102-AE46-264C7ECC6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B11858-5263-1F19-6427-8DF6BB98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236273-B8E7-36B8-23DA-2261D21A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4A488-A6CD-E972-B8C3-36EF7708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43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80AB3-BB3C-9B69-0B91-2BD7A7F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9C6D25-81D2-BCA1-CE10-872891E29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8D87F1-E404-C67B-87DE-F06392AE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91530E-442E-7BBA-50BA-AAB5C15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A5B6D-AD2A-8D63-59B9-38EEECE7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1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72D9FA-8187-3DAF-F6A6-ED9CC41B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0497FD-87AA-79C1-ED2C-51318142C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CFD370-C2B7-C992-23B8-F3EBC4BE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4D8B94-2D31-B722-1C15-AA381053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79DED-A891-BB8B-4CDB-A5EE5777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9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F28C3-EFB1-B7C3-5A4A-1BCFBE9D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22A31-5FED-81E3-5F11-9E369018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64EE97-6940-AB69-18EF-D4FD64C6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26C614-D492-8582-8F8D-BC3826A5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D2A846-DF45-0615-4007-440D07B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7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B4FF8-5367-EBF1-7EB0-EE4C44EA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86EEED-0AC2-53C0-BC85-0E7DEC46E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0260D1-BE35-67A4-657E-2B1A6461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93E809-D820-3413-A8EC-D79158E6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E10BFA-A27E-9063-8717-280F0D8E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48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4D3C2-92C2-EA87-795E-191D8D76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569967-CCF9-D3DF-83E4-2CDFE6A9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4BDC7A-B12C-D804-9FE8-ED2E739A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B9FA39-97E7-6E24-9948-1397EA3A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2030CA-8914-A538-3A12-2FE82BC8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87C1AC-9FFE-D6D0-B7CC-38FE7B29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4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5D3EE-4BEE-7D20-E2C0-FA5BB7EC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3CCA19-663C-574B-A29F-0E3A87885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E026B8-7B8E-F21B-18E8-F36AD5973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EDC3CE-A0BD-5D24-CD67-734ADB745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CB6C80-06C7-C9B3-131D-08FB96A64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62D1F6-3CCF-0FE5-E04C-D63ADF7D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751213-2855-31EC-D397-55ADFEEC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09F0BD-AF92-370B-D476-4AC877F2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75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CB462-3128-15ED-A2CC-76A3669F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8DE6FA-B57B-516E-9CFB-11093553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255EAC-89F3-94C8-A1C4-F4788433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C40D46-0E76-5153-9090-41EEC04A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1DD359-671E-AF5E-D3B3-6B2DC5C7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4D6AD7-4EE2-487C-8FD2-C51E039C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A232BE-AC2B-8B1E-178F-966246A1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34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19CDD-DA1D-A6E9-AF8B-47498FB7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02E3D5-2D12-3B38-0BB4-4663D38E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9189C9-1ECF-2456-F117-6A9D01667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62D238-23B5-1A91-1E96-B1E33B5B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160A26-F416-C162-FCCE-B65D9380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B18645-DBE5-71C4-4261-837E8A5A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04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90113-4963-DDEC-08C9-403FAAE0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12135B-F590-39A2-F6D0-AD58F7AB8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891DFE-B4A1-1613-54EC-9E9AF49F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EF4DEC-D362-2340-71D0-1F9B6D76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923FCA-B83F-C889-09AE-FA4762FA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6F32D8-DEC4-5E5B-C719-F5F5349E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6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CBE3A5-17F1-6034-80B7-B0F4D0F7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C8BB82-7A17-AF37-7F2B-E109E0C8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70402-5CA6-0550-B0C0-6304AEFAA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22FE-976E-4BFB-AEC8-DBD4F753D4F4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338B6A-6129-E2C7-2BD2-9EF410CEC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417095-DAF6-9C61-F9EC-587414C7C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16EC-A425-41CA-8C19-6A4D060C8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naturali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2E20E78-96AD-63F5-2CD1-529C5EC7A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43150"/>
              </p:ext>
            </p:extLst>
          </p:nvPr>
        </p:nvGraphicFramePr>
        <p:xfrm>
          <a:off x="1462454" y="4845231"/>
          <a:ext cx="9143999" cy="809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102670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659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5400" b="1" dirty="0">
                          <a:effectLst/>
                        </a:rPr>
                        <a:t>Come utilizzare</a:t>
                      </a:r>
                      <a:r>
                        <a:rPr lang="it-IT" sz="5400" b="1" spc="-5" dirty="0">
                          <a:effectLst/>
                        </a:rPr>
                        <a:t> </a:t>
                      </a:r>
                      <a:r>
                        <a:rPr lang="it-IT" sz="5400" b="1" dirty="0" err="1">
                          <a:effectLst/>
                        </a:rPr>
                        <a:t>iNaturalist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2027708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testo, pianta, foglia&#10;&#10;Descrizione generata automaticamente">
            <a:extLst>
              <a:ext uri="{FF2B5EF4-FFF2-40B4-BE49-F238E27FC236}">
                <a16:creationId xmlns:a16="http://schemas.microsoft.com/office/drawing/2014/main" id="{06741932-3196-AE58-82DA-8D4FDF1C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76" y="811763"/>
            <a:ext cx="7175240" cy="34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2692647-6A7F-DCF4-7C19-9B08616AD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14083"/>
              </p:ext>
            </p:extLst>
          </p:nvPr>
        </p:nvGraphicFramePr>
        <p:xfrm>
          <a:off x="499695" y="604899"/>
          <a:ext cx="11295186" cy="82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5186">
                  <a:extLst>
                    <a:ext uri="{9D8B030D-6E8A-4147-A177-3AD203B41FA5}">
                      <a16:colId xmlns:a16="http://schemas.microsoft.com/office/drawing/2014/main" val="1106798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b="1" dirty="0" err="1">
                          <a:effectLst/>
                        </a:rPr>
                        <a:t>iNaturalist</a:t>
                      </a:r>
                      <a:r>
                        <a:rPr lang="it-IT" sz="1800" b="1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è </a:t>
                      </a:r>
                      <a:r>
                        <a:rPr lang="it-IT" sz="1800" spc="-10" dirty="0">
                          <a:effectLst/>
                        </a:rPr>
                        <a:t>una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piattaforma gratuita, </a:t>
                      </a:r>
                      <a:r>
                        <a:rPr lang="it-IT" sz="1800" spc="5" dirty="0">
                          <a:effectLst/>
                        </a:rPr>
                        <a:t>sia </a:t>
                      </a:r>
                      <a:r>
                        <a:rPr lang="it-IT" sz="1800" dirty="0">
                          <a:effectLst/>
                        </a:rPr>
                        <a:t>Web che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App, per registrare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le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osservazioni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di </a:t>
                      </a:r>
                      <a:r>
                        <a:rPr lang="it-IT" sz="1800" dirty="0">
                          <a:effectLst/>
                        </a:rPr>
                        <a:t>piante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animali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natura, utilizzando fotografie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e/o suoni registrati: condividi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ciò </a:t>
                      </a:r>
                      <a:r>
                        <a:rPr lang="it-IT" sz="1800" spc="5" dirty="0">
                          <a:effectLst/>
                        </a:rPr>
                        <a:t>che </a:t>
                      </a:r>
                      <a:r>
                        <a:rPr lang="it-IT" sz="1800" dirty="0">
                          <a:effectLst/>
                        </a:rPr>
                        <a:t>vedi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natura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contribuisci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 </a:t>
                      </a:r>
                      <a:r>
                        <a:rPr lang="it-IT" sz="1800" dirty="0" err="1">
                          <a:effectLst/>
                        </a:rPr>
                        <a:t>diffondereconoscenza</a:t>
                      </a:r>
                      <a:r>
                        <a:rPr lang="it-IT" sz="1800" spc="-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informazioni sulla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biodiversità!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17140"/>
                  </a:ext>
                </a:extLst>
              </a:tr>
            </a:tbl>
          </a:graphicData>
        </a:graphic>
      </p:graphicFrame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89830B79-BE11-92A9-3B21-13389B06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0" y="2066192"/>
            <a:ext cx="10538030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774C905-890A-672C-169E-C6A51EE3C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01" y="1261673"/>
            <a:ext cx="3049026" cy="5261515"/>
          </a:xfr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3AAC64F-A49D-ABD2-D52F-1B0945C47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46314"/>
              </p:ext>
            </p:extLst>
          </p:nvPr>
        </p:nvGraphicFramePr>
        <p:xfrm>
          <a:off x="539017" y="65519"/>
          <a:ext cx="11554802" cy="106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4802">
                  <a:extLst>
                    <a:ext uri="{9D8B030D-6E8A-4147-A177-3AD203B41FA5}">
                      <a16:colId xmlns:a16="http://schemas.microsoft.com/office/drawing/2014/main" val="2600365465"/>
                    </a:ext>
                  </a:extLst>
                </a:gridCol>
              </a:tblGrid>
              <a:tr h="1068690">
                <a:tc>
                  <a:txBody>
                    <a:bodyPr/>
                    <a:lstStyle/>
                    <a:p>
                      <a:pPr algn="ctr">
                        <a:lnSpc>
                          <a:spcPts val="43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3600" dirty="0">
                          <a:effectLst/>
                        </a:rPr>
                        <a:t>Come utilizzare </a:t>
                      </a:r>
                      <a:r>
                        <a:rPr lang="it-IT" sz="3600" dirty="0" err="1">
                          <a:effectLst/>
                        </a:rPr>
                        <a:t>iNaturalist</a:t>
                      </a:r>
                      <a:r>
                        <a:rPr lang="it-IT" sz="3600" dirty="0">
                          <a:effectLst/>
                        </a:rPr>
                        <a:t> sul </a:t>
                      </a:r>
                      <a:r>
                        <a:rPr lang="it-IT" sz="3600" spc="-5" dirty="0">
                          <a:effectLst/>
                        </a:rPr>
                        <a:t>tuo</a:t>
                      </a:r>
                      <a:r>
                        <a:rPr lang="it-IT" sz="3600" spc="5" dirty="0">
                          <a:effectLst/>
                        </a:rPr>
                        <a:t> </a:t>
                      </a:r>
                      <a:r>
                        <a:rPr lang="it-IT" sz="3600" dirty="0">
                          <a:effectLst/>
                        </a:rPr>
                        <a:t>smartphone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5930580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C80983-7BEC-65A9-1814-7506DA25EB7A}"/>
              </a:ext>
            </a:extLst>
          </p:cNvPr>
          <p:cNvSpPr txBox="1"/>
          <p:nvPr/>
        </p:nvSpPr>
        <p:spPr>
          <a:xfrm>
            <a:off x="3626826" y="1134209"/>
            <a:ext cx="83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b="1" dirty="0"/>
              <a:t>Scarica la APP </a:t>
            </a:r>
            <a:r>
              <a:rPr lang="it-IT" b="1" dirty="0" err="1"/>
              <a:t>iNaturalist</a:t>
            </a:r>
            <a:r>
              <a:rPr lang="it-IT" b="1" dirty="0"/>
              <a:t> dal tuo store </a:t>
            </a:r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b="1" dirty="0"/>
              <a:t>Crea un tuo account usando la tua mail o con Google 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F5372BF9-D745-3783-3575-270787129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80404"/>
              </p:ext>
            </p:extLst>
          </p:nvPr>
        </p:nvGraphicFramePr>
        <p:xfrm>
          <a:off x="3686907" y="2202899"/>
          <a:ext cx="8235462" cy="739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5462">
                  <a:extLst>
                    <a:ext uri="{9D8B030D-6E8A-4147-A177-3AD203B41FA5}">
                      <a16:colId xmlns:a16="http://schemas.microsoft.com/office/drawing/2014/main" val="162824335"/>
                    </a:ext>
                  </a:extLst>
                </a:gridCol>
              </a:tblGrid>
              <a:tr h="381681">
                <a:tc>
                  <a:txBody>
                    <a:bodyPr/>
                    <a:lstStyle/>
                    <a:p>
                      <a:pPr marL="52070" algn="just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Il </a:t>
                      </a:r>
                      <a:r>
                        <a:rPr lang="it-IT" sz="1800" spc="-5" dirty="0">
                          <a:effectLst/>
                        </a:rPr>
                        <a:t>tuo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nickname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sarà </a:t>
                      </a:r>
                      <a:r>
                        <a:rPr lang="it-IT" sz="1800" spc="5" dirty="0">
                          <a:effectLst/>
                        </a:rPr>
                        <a:t>il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nome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con </a:t>
                      </a:r>
                      <a:r>
                        <a:rPr lang="it-IT" sz="1800" spc="-5" dirty="0">
                          <a:effectLst/>
                        </a:rPr>
                        <a:t>cui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figureranno </a:t>
                      </a:r>
                      <a:r>
                        <a:rPr lang="it-IT" sz="1800" spc="-5" dirty="0">
                          <a:effectLst/>
                        </a:rPr>
                        <a:t>le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tue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osservazioni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 con cui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ti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potrai</a:t>
                      </a:r>
                      <a:endParaRPr lang="it-IT" sz="1100" dirty="0">
                        <a:effectLst/>
                      </a:endParaRPr>
                    </a:p>
                    <a:p>
                      <a:pPr algn="l">
                        <a:lnSpc>
                          <a:spcPts val="2195"/>
                        </a:lnSpc>
                        <a:spcBef>
                          <a:spcPts val="335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interfacciare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con</a:t>
                      </a:r>
                      <a:r>
                        <a:rPr lang="it-IT" sz="1800" dirty="0">
                          <a:effectLst/>
                        </a:rPr>
                        <a:t> il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resto della community.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3116618"/>
                  </a:ext>
                </a:extLst>
              </a:tr>
            </a:tbl>
          </a:graphicData>
        </a:graphic>
      </p:graphicFrame>
      <p:pic>
        <p:nvPicPr>
          <p:cNvPr id="3" name="Immagine 2" descr="Immagine che contiene testo, Falene e farfalle, insetto, farfalla&#10;&#10;Descrizione generata automaticamente">
            <a:extLst>
              <a:ext uri="{FF2B5EF4-FFF2-40B4-BE49-F238E27FC236}">
                <a16:creationId xmlns:a16="http://schemas.microsoft.com/office/drawing/2014/main" id="{B69DDD68-7C9B-5125-0947-EE01131F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9" y="3088034"/>
            <a:ext cx="2359177" cy="37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F4EC911-357F-E295-EAD6-E99E26F4D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32586"/>
              </p:ext>
            </p:extLst>
          </p:nvPr>
        </p:nvGraphicFramePr>
        <p:xfrm>
          <a:off x="539017" y="65519"/>
          <a:ext cx="11554802" cy="106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4802">
                  <a:extLst>
                    <a:ext uri="{9D8B030D-6E8A-4147-A177-3AD203B41FA5}">
                      <a16:colId xmlns:a16="http://schemas.microsoft.com/office/drawing/2014/main" val="2600365465"/>
                    </a:ext>
                  </a:extLst>
                </a:gridCol>
              </a:tblGrid>
              <a:tr h="1068690">
                <a:tc>
                  <a:txBody>
                    <a:bodyPr/>
                    <a:lstStyle/>
                    <a:p>
                      <a:pPr algn="ctr">
                        <a:lnSpc>
                          <a:spcPts val="43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3600" dirty="0">
                          <a:effectLst/>
                        </a:rPr>
                        <a:t>Come utilizzare </a:t>
                      </a:r>
                      <a:r>
                        <a:rPr lang="it-IT" sz="3600" dirty="0" err="1">
                          <a:effectLst/>
                        </a:rPr>
                        <a:t>iNaturalist</a:t>
                      </a:r>
                      <a:r>
                        <a:rPr lang="it-IT" sz="3600" dirty="0">
                          <a:effectLst/>
                        </a:rPr>
                        <a:t> sul </a:t>
                      </a:r>
                      <a:r>
                        <a:rPr lang="it-IT" sz="3600" spc="-5" dirty="0">
                          <a:effectLst/>
                        </a:rPr>
                        <a:t>tuo</a:t>
                      </a:r>
                      <a:r>
                        <a:rPr lang="it-IT" sz="3600" spc="5" dirty="0">
                          <a:effectLst/>
                        </a:rPr>
                        <a:t> </a:t>
                      </a:r>
                      <a:r>
                        <a:rPr lang="it-IT" sz="3600" dirty="0">
                          <a:effectLst/>
                        </a:rPr>
                        <a:t>smartphone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5930580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ED2C429-FA19-71E1-F237-0E6CC4348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15969"/>
              </p:ext>
            </p:extLst>
          </p:nvPr>
        </p:nvGraphicFramePr>
        <p:xfrm>
          <a:off x="1128102" y="1227305"/>
          <a:ext cx="9351474" cy="587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474">
                  <a:extLst>
                    <a:ext uri="{9D8B030D-6E8A-4147-A177-3AD203B41FA5}">
                      <a16:colId xmlns:a16="http://schemas.microsoft.com/office/drawing/2014/main" val="799933756"/>
                    </a:ext>
                  </a:extLst>
                </a:gridCol>
              </a:tblGrid>
              <a:tr h="587374">
                <a:tc>
                  <a:txBody>
                    <a:bodyPr/>
                    <a:lstStyle/>
                    <a:p>
                      <a:pPr algn="ctr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3)</a:t>
                      </a:r>
                      <a:r>
                        <a:rPr lang="it-IT" sz="1800" spc="-75" dirty="0">
                          <a:effectLst/>
                        </a:rPr>
                        <a:t> 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Attiva la </a:t>
                      </a:r>
                      <a:r>
                        <a:rPr lang="it-IT" sz="1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geolocalizzazione sul telefono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attraverso le opzioni di impostazione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400769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A69A257-6CB6-8C6B-C576-61D5DA3CC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88269"/>
              </p:ext>
            </p:extLst>
          </p:nvPr>
        </p:nvGraphicFramePr>
        <p:xfrm>
          <a:off x="1128102" y="1907775"/>
          <a:ext cx="9351474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474">
                  <a:extLst>
                    <a:ext uri="{9D8B030D-6E8A-4147-A177-3AD203B41FA5}">
                      <a16:colId xmlns:a16="http://schemas.microsoft.com/office/drawing/2014/main" val="94014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4) </a:t>
                      </a:r>
                      <a:r>
                        <a:rPr lang="it-IT" sz="1800" b="1" dirty="0">
                          <a:effectLst/>
                        </a:rPr>
                        <a:t>Tra i Progetti cerca “NNB - Biodiversità in posa” e iscriviti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6643505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E16DC3FD-8CAD-B6BF-CFC4-4AF99F59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5" y="2327802"/>
            <a:ext cx="6400800" cy="2206824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8DB14A5-FCAD-1702-B4FB-A971E9DEB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22917"/>
              </p:ext>
            </p:extLst>
          </p:nvPr>
        </p:nvGraphicFramePr>
        <p:xfrm>
          <a:off x="1176460" y="4753784"/>
          <a:ext cx="9351474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474">
                  <a:extLst>
                    <a:ext uri="{9D8B030D-6E8A-4147-A177-3AD203B41FA5}">
                      <a16:colId xmlns:a16="http://schemas.microsoft.com/office/drawing/2014/main" val="3163530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5)</a:t>
                      </a:r>
                      <a:r>
                        <a:rPr lang="it-IT" sz="1800" spc="1665" dirty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Premi</a:t>
                      </a:r>
                      <a:r>
                        <a:rPr lang="it-IT" sz="1800" b="1" spc="5" dirty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“+” </a:t>
                      </a:r>
                      <a:r>
                        <a:rPr lang="it-IT" sz="1800" b="1" spc="5" dirty="0">
                          <a:effectLst/>
                        </a:rPr>
                        <a:t>per</a:t>
                      </a:r>
                      <a:r>
                        <a:rPr lang="it-IT" sz="1800" b="1" spc="-5" dirty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aggiungere una</a:t>
                      </a:r>
                      <a:r>
                        <a:rPr lang="it-IT" sz="1800" b="1" spc="5" dirty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nuova osservazione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3301061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28E97CC3-8E41-88C3-C499-2D1351CE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580" y="5121096"/>
            <a:ext cx="1270755" cy="15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27153D7-C7B7-39AE-D83F-8ECE039BA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52082"/>
              </p:ext>
            </p:extLst>
          </p:nvPr>
        </p:nvGraphicFramePr>
        <p:xfrm>
          <a:off x="235193" y="73940"/>
          <a:ext cx="8407645" cy="167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7645">
                  <a:extLst>
                    <a:ext uri="{9D8B030D-6E8A-4147-A177-3AD203B41FA5}">
                      <a16:colId xmlns:a16="http://schemas.microsoft.com/office/drawing/2014/main" val="1958046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spc="5" dirty="0">
                          <a:effectLst/>
                        </a:rPr>
                        <a:t>6)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aggiungere una nuova osservazione disponi di 5 opzioni</a:t>
                      </a:r>
                    </a:p>
                    <a:p>
                      <a:pPr marL="341630" algn="l">
                        <a:lnSpc>
                          <a:spcPts val="2195"/>
                        </a:lnSpc>
                        <a:spcBef>
                          <a:spcPts val="335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Le voci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«scegli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immagine»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 «scegli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il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suono»</a:t>
                      </a:r>
                      <a:r>
                        <a:rPr lang="it-IT" sz="1800" spc="5" dirty="0">
                          <a:effectLst/>
                        </a:rPr>
                        <a:t> si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utilizzano</a:t>
                      </a:r>
                      <a:r>
                        <a:rPr lang="it-IT" sz="1800" spc="5" dirty="0">
                          <a:effectLst/>
                        </a:rPr>
                        <a:t> per</a:t>
                      </a:r>
                      <a:r>
                        <a:rPr lang="it-IT" sz="1800" dirty="0">
                          <a:effectLst/>
                        </a:rPr>
                        <a:t> inserire</a:t>
                      </a:r>
                      <a:endParaRPr lang="it-IT" sz="1100" dirty="0">
                        <a:effectLst/>
                      </a:endParaRPr>
                    </a:p>
                    <a:p>
                      <a:pPr marL="341630" algn="l">
                        <a:lnSpc>
                          <a:spcPts val="2195"/>
                        </a:lnSpc>
                        <a:spcBef>
                          <a:spcPts val="335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un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dato fotografato o registrato </a:t>
                      </a:r>
                      <a:r>
                        <a:rPr lang="it-IT" sz="1800" spc="5" dirty="0">
                          <a:effectLst/>
                        </a:rPr>
                        <a:t>in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precedenza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spc="-10" dirty="0">
                          <a:effectLst/>
                        </a:rPr>
                        <a:t>ma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non inserito</a:t>
                      </a:r>
                      <a:endParaRPr lang="it-IT" sz="1100" dirty="0">
                        <a:effectLst/>
                      </a:endParaRPr>
                    </a:p>
                    <a:p>
                      <a:pPr marL="341630" algn="l">
                        <a:lnSpc>
                          <a:spcPts val="2195"/>
                        </a:lnSpc>
                        <a:spcBef>
                          <a:spcPts val="325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direttamente in campo.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1123219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13AA9F5-9D94-0C29-DBDB-E4BA50E92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99796"/>
              </p:ext>
            </p:extLst>
          </p:nvPr>
        </p:nvGraphicFramePr>
        <p:xfrm>
          <a:off x="306508" y="1982665"/>
          <a:ext cx="8336330" cy="1161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6330">
                  <a:extLst>
                    <a:ext uri="{9D8B030D-6E8A-4147-A177-3AD203B41FA5}">
                      <a16:colId xmlns:a16="http://schemas.microsoft.com/office/drawing/2014/main" val="2373760039"/>
                    </a:ext>
                  </a:extLst>
                </a:gridCol>
              </a:tblGrid>
              <a:tr h="1161012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Le voci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“scatta foto” 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“registra</a:t>
                      </a:r>
                      <a:r>
                        <a:rPr lang="it-IT" sz="1800" spc="-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suono”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permettono di fotografare o</a:t>
                      </a:r>
                      <a:endParaRPr lang="it-IT" sz="1100" dirty="0">
                        <a:effectLst/>
                      </a:endParaRPr>
                    </a:p>
                    <a:p>
                      <a:pPr algn="l">
                        <a:lnSpc>
                          <a:spcPts val="2195"/>
                        </a:lnSpc>
                        <a:spcBef>
                          <a:spcPts val="325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registrare direttamente usando </a:t>
                      </a:r>
                      <a:r>
                        <a:rPr lang="it-IT" sz="1800" spc="-5" dirty="0">
                          <a:effectLst/>
                        </a:rPr>
                        <a:t>l’</a:t>
                      </a:r>
                      <a:r>
                        <a:rPr lang="it-IT" sz="1800" dirty="0">
                          <a:effectLst/>
                        </a:rPr>
                        <a:t>App.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04336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0C1A484D-C1E9-13D6-131A-BD68BFF1E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63122"/>
              </p:ext>
            </p:extLst>
          </p:nvPr>
        </p:nvGraphicFramePr>
        <p:xfrm>
          <a:off x="337525" y="3187882"/>
          <a:ext cx="8274539" cy="1565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4539">
                  <a:extLst>
                    <a:ext uri="{9D8B030D-6E8A-4147-A177-3AD203B41FA5}">
                      <a16:colId xmlns:a16="http://schemas.microsoft.com/office/drawing/2014/main" val="1395753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Inserendo </a:t>
                      </a:r>
                      <a:r>
                        <a:rPr lang="it-IT" sz="1800" spc="5" dirty="0">
                          <a:effectLst/>
                        </a:rPr>
                        <a:t>un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dato,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si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aprirà questa finestra. Il primo campo è</a:t>
                      </a:r>
                      <a:r>
                        <a:rPr lang="it-IT" sz="1800" spc="5" dirty="0">
                          <a:effectLst/>
                        </a:rPr>
                        <a:t> per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spc="-10" dirty="0">
                          <a:effectLst/>
                        </a:rPr>
                        <a:t>il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nome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della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specie. </a:t>
                      </a:r>
                    </a:p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Se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lo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conosci,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puoi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indicarlo direttamente. Altrimenti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puoi chiedere aiuto all’IA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di </a:t>
                      </a:r>
                      <a:r>
                        <a:rPr lang="it-IT" sz="1800" dirty="0" err="1">
                          <a:effectLst/>
                        </a:rPr>
                        <a:t>iNaturalist</a:t>
                      </a:r>
                      <a:r>
                        <a:rPr lang="it-IT" sz="1800" dirty="0">
                          <a:effectLst/>
                        </a:rPr>
                        <a:t>.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Ti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suggerirà un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nome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per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l’animale o la pianta che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hai fotografato. </a:t>
                      </a:r>
                    </a:p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Puoi anche lasciare il campo bianco e aspettare un’identificazione.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5717326"/>
                  </a:ext>
                </a:extLst>
              </a:tr>
            </a:tbl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6ABF430C-0E20-C1B2-CCDF-EBCDB246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589" y="0"/>
            <a:ext cx="2646330" cy="168953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4E3807D-59A9-7F56-33E8-11BB241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042" y="1805116"/>
            <a:ext cx="2776267" cy="192618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D70E158-0552-7BFA-9DEA-8978DA2A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589" y="3970519"/>
            <a:ext cx="2920695" cy="2316772"/>
          </a:xfrm>
          <a:prstGeom prst="rect">
            <a:avLst/>
          </a:prstGeom>
        </p:spPr>
      </p:pic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09AFC44E-D53A-7C38-656A-3446AE0D7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97671"/>
              </p:ext>
            </p:extLst>
          </p:nvPr>
        </p:nvGraphicFramePr>
        <p:xfrm>
          <a:off x="306508" y="5310737"/>
          <a:ext cx="8407646" cy="82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7646">
                  <a:extLst>
                    <a:ext uri="{9D8B030D-6E8A-4147-A177-3AD203B41FA5}">
                      <a16:colId xmlns:a16="http://schemas.microsoft.com/office/drawing/2014/main" val="4094047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Quando hai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finito,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ricordati </a:t>
                      </a:r>
                      <a:r>
                        <a:rPr lang="it-IT" sz="1800" spc="10" dirty="0">
                          <a:effectLst/>
                        </a:rPr>
                        <a:t>di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b="1" u="sng" dirty="0">
                          <a:effectLst/>
                        </a:rPr>
                        <a:t>attivare il</a:t>
                      </a:r>
                      <a:r>
                        <a:rPr lang="it-IT" sz="1800" b="1" u="sng" spc="5" dirty="0">
                          <a:effectLst/>
                        </a:rPr>
                        <a:t> </a:t>
                      </a:r>
                      <a:r>
                        <a:rPr lang="it-IT" sz="1800" b="1" u="sng" dirty="0">
                          <a:effectLst/>
                        </a:rPr>
                        <a:t>segno</a:t>
                      </a:r>
                      <a:r>
                        <a:rPr lang="it-IT" sz="1800" b="1" u="sng" spc="-5" dirty="0">
                          <a:effectLst/>
                        </a:rPr>
                        <a:t> </a:t>
                      </a:r>
                      <a:r>
                        <a:rPr lang="it-IT" sz="1800" b="1" u="sng" spc="5" dirty="0">
                          <a:effectLst/>
                        </a:rPr>
                        <a:t>di</a:t>
                      </a:r>
                      <a:r>
                        <a:rPr lang="it-IT" sz="1800" b="1" u="sng" spc="-15" dirty="0">
                          <a:effectLst/>
                        </a:rPr>
                        <a:t> </a:t>
                      </a:r>
                      <a:r>
                        <a:rPr lang="it-IT" sz="1800" b="1" u="sng" spc="5" dirty="0">
                          <a:effectLst/>
                        </a:rPr>
                        <a:t>spunta</a:t>
                      </a:r>
                      <a:r>
                        <a:rPr lang="it-IT" sz="1800" dirty="0">
                          <a:effectLst/>
                        </a:rPr>
                        <a:t>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altrimenti l’osservazione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verrà registrata. Se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c’è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campo non preoccuparti,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una volta attivata </a:t>
                      </a:r>
                      <a:r>
                        <a:rPr lang="it-IT" sz="1800" spc="10" dirty="0">
                          <a:effectLst/>
                        </a:rPr>
                        <a:t>la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spunta,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l</a:t>
                      </a:r>
                      <a:r>
                        <a:rPr lang="it-IT" sz="1800" dirty="0">
                          <a:effectLst/>
                        </a:rPr>
                        <a:t>’osservazione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verrà caricata automaticamente in </a:t>
                      </a:r>
                      <a:r>
                        <a:rPr lang="it-IT" sz="1800" spc="5" dirty="0">
                          <a:effectLst/>
                        </a:rPr>
                        <a:t>un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momento successivo.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321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34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C6FEB76-61E7-42C2-35B7-C063BA9B8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18256"/>
              </p:ext>
            </p:extLst>
          </p:nvPr>
        </p:nvGraphicFramePr>
        <p:xfrm>
          <a:off x="858470" y="212021"/>
          <a:ext cx="10448437" cy="539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8437">
                  <a:extLst>
                    <a:ext uri="{9D8B030D-6E8A-4147-A177-3AD203B41FA5}">
                      <a16:colId xmlns:a16="http://schemas.microsoft.com/office/drawing/2014/main" val="4043191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3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3600" dirty="0">
                          <a:effectLst/>
                        </a:rPr>
                        <a:t>Come utilizzare </a:t>
                      </a:r>
                      <a:r>
                        <a:rPr lang="it-IT" sz="3600" dirty="0" err="1">
                          <a:effectLst/>
                        </a:rPr>
                        <a:t>iNaturalist</a:t>
                      </a:r>
                      <a:r>
                        <a:rPr lang="it-IT" sz="3600" dirty="0">
                          <a:effectLst/>
                        </a:rPr>
                        <a:t> sul </a:t>
                      </a:r>
                      <a:r>
                        <a:rPr lang="it-IT" sz="3600" spc="-5" dirty="0">
                          <a:effectLst/>
                        </a:rPr>
                        <a:t>tuo</a:t>
                      </a:r>
                      <a:r>
                        <a:rPr lang="it-IT" sz="3600" spc="10" dirty="0">
                          <a:effectLst/>
                        </a:rPr>
                        <a:t> </a:t>
                      </a:r>
                      <a:r>
                        <a:rPr lang="it-IT" sz="3600" spc="5" dirty="0">
                          <a:effectLst/>
                        </a:rPr>
                        <a:t>PC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82346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AB48C4-CC28-5274-94F8-753A47953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56123"/>
              </p:ext>
            </p:extLst>
          </p:nvPr>
        </p:nvGraphicFramePr>
        <p:xfrm>
          <a:off x="615705" y="1216452"/>
          <a:ext cx="5525721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5721">
                  <a:extLst>
                    <a:ext uri="{9D8B030D-6E8A-4147-A177-3AD203B41FA5}">
                      <a16:colId xmlns:a16="http://schemas.microsoft.com/office/drawing/2014/main" val="1163772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1)</a:t>
                      </a:r>
                      <a:r>
                        <a:rPr lang="it-IT" sz="1800" spc="172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Accedi al sit</a:t>
                      </a:r>
                      <a:r>
                        <a:rPr lang="it-IT" sz="1800" u="none" strike="noStrike" dirty="0">
                          <a:effectLst/>
                        </a:rPr>
                        <a:t>o</a:t>
                      </a:r>
                      <a:r>
                        <a:rPr lang="en-US" sz="1800" u="none" strike="noStrike" spc="10" dirty="0">
                          <a:effectLst/>
                        </a:rPr>
                        <a:t> </a:t>
                      </a:r>
                      <a:r>
                        <a:rPr lang="it-IT" sz="1800" u="sng" dirty="0">
                          <a:effectLst/>
                          <a:hlinkClick r:id="rId2"/>
                        </a:rPr>
                        <a:t>www.inaturalist.org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2678899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CF74652-4278-8C53-78C0-AFBC3E00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52681"/>
              </p:ext>
            </p:extLst>
          </p:nvPr>
        </p:nvGraphicFramePr>
        <p:xfrm>
          <a:off x="615704" y="1742037"/>
          <a:ext cx="5604853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4853">
                  <a:extLst>
                    <a:ext uri="{9D8B030D-6E8A-4147-A177-3AD203B41FA5}">
                      <a16:colId xmlns:a16="http://schemas.microsoft.com/office/drawing/2014/main" val="245188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2)</a:t>
                      </a:r>
                      <a:r>
                        <a:rPr lang="it-IT" sz="1800" spc="172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Crea </a:t>
                      </a:r>
                      <a:r>
                        <a:rPr lang="it-IT" sz="1800" spc="5" dirty="0">
                          <a:effectLst/>
                        </a:rPr>
                        <a:t>un</a:t>
                      </a:r>
                      <a:r>
                        <a:rPr lang="it-IT" sz="1800" dirty="0">
                          <a:effectLst/>
                        </a:rPr>
                        <a:t> tuo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account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usando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la </a:t>
                      </a:r>
                      <a:r>
                        <a:rPr lang="it-IT" sz="1800" spc="-5" dirty="0">
                          <a:effectLst/>
                        </a:rPr>
                        <a:t>tua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mail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9978360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8BB8F454-993E-B9CC-9728-103CFB8B6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20" y="1015876"/>
            <a:ext cx="5124713" cy="2413124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4408EC73-DE19-D4AD-8F95-260748DCC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30518"/>
              </p:ext>
            </p:extLst>
          </p:nvPr>
        </p:nvGraphicFramePr>
        <p:xfrm>
          <a:off x="571500" y="2397276"/>
          <a:ext cx="5649057" cy="82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9057">
                  <a:extLst>
                    <a:ext uri="{9D8B030D-6E8A-4147-A177-3AD203B41FA5}">
                      <a16:colId xmlns:a16="http://schemas.microsoft.com/office/drawing/2014/main" val="3937543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2070"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Il </a:t>
                      </a:r>
                      <a:r>
                        <a:rPr lang="it-IT" sz="1800" spc="-5" dirty="0">
                          <a:effectLst/>
                        </a:rPr>
                        <a:t>tuo</a:t>
                      </a:r>
                      <a:r>
                        <a:rPr lang="it-IT" sz="1800" dirty="0">
                          <a:effectLst/>
                        </a:rPr>
                        <a:t> nickname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sarà </a:t>
                      </a:r>
                      <a:r>
                        <a:rPr lang="it-IT" sz="1800" spc="-5" dirty="0">
                          <a:effectLst/>
                        </a:rPr>
                        <a:t>il</a:t>
                      </a:r>
                      <a:r>
                        <a:rPr lang="it-IT" sz="1800" dirty="0">
                          <a:effectLst/>
                        </a:rPr>
                        <a:t> nome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con </a:t>
                      </a:r>
                      <a:r>
                        <a:rPr lang="it-IT" sz="1800" spc="-5" dirty="0">
                          <a:effectLst/>
                        </a:rPr>
                        <a:t>cui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figureranno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le </a:t>
                      </a:r>
                      <a:r>
                        <a:rPr lang="it-IT" sz="1800" dirty="0">
                          <a:effectLst/>
                        </a:rPr>
                        <a:t>tue osservazioni e con cui ti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potrai interfacciare</a:t>
                      </a:r>
                      <a:r>
                        <a:rPr lang="it-IT" sz="1800" spc="5" dirty="0">
                          <a:effectLst/>
                        </a:rPr>
                        <a:t> con </a:t>
                      </a:r>
                      <a:r>
                        <a:rPr lang="it-IT" sz="1800" spc="-5" dirty="0">
                          <a:effectLst/>
                        </a:rPr>
                        <a:t>il</a:t>
                      </a:r>
                      <a:r>
                        <a:rPr lang="it-IT" sz="1800" dirty="0">
                          <a:effectLst/>
                        </a:rPr>
                        <a:t> resto della community.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27006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EED52D2B-93FF-A40E-0BC1-4613E25CA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66129"/>
              </p:ext>
            </p:extLst>
          </p:nvPr>
        </p:nvGraphicFramePr>
        <p:xfrm>
          <a:off x="514271" y="3322489"/>
          <a:ext cx="5706286" cy="1313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6286">
                  <a:extLst>
                    <a:ext uri="{9D8B030D-6E8A-4147-A177-3AD203B41FA5}">
                      <a16:colId xmlns:a16="http://schemas.microsoft.com/office/drawing/2014/main" val="923805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3) Dopo esserti registrato</a:t>
                      </a:r>
                      <a:r>
                        <a:rPr lang="it-IT" sz="1800" spc="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potrai accedere ad </a:t>
                      </a:r>
                      <a:r>
                        <a:rPr lang="it-IT" sz="1800" dirty="0" err="1">
                          <a:effectLst/>
                        </a:rPr>
                        <a:t>iNaturalist</a:t>
                      </a:r>
                      <a:r>
                        <a:rPr lang="it-IT" sz="1800" dirty="0">
                          <a:effectLst/>
                        </a:rPr>
                        <a:t> inserendo </a:t>
                      </a:r>
                      <a:r>
                        <a:rPr lang="it-IT" sz="1800" spc="5" dirty="0">
                          <a:effectLst/>
                        </a:rPr>
                        <a:t>la</a:t>
                      </a:r>
                      <a:r>
                        <a:rPr lang="it-IT" sz="1800" spc="-5" dirty="0">
                          <a:effectLst/>
                        </a:rPr>
                        <a:t> tua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mail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password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o utilizzando </a:t>
                      </a:r>
                      <a:r>
                        <a:rPr lang="it-IT" sz="1800" spc="5" dirty="0">
                          <a:effectLst/>
                        </a:rPr>
                        <a:t>il</a:t>
                      </a:r>
                      <a:r>
                        <a:rPr lang="it-IT" sz="1800" spc="-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tuo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profilo social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associato</a:t>
                      </a:r>
                    </a:p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00604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0EF34B-12F3-F55B-3DE1-0D425CFCB908}"/>
              </a:ext>
            </a:extLst>
          </p:cNvPr>
          <p:cNvSpPr txBox="1"/>
          <p:nvPr/>
        </p:nvSpPr>
        <p:spPr>
          <a:xfrm>
            <a:off x="571500" y="4460724"/>
            <a:ext cx="55245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Nel menu orizzontale Comunità seleziona Progetti</a:t>
            </a:r>
          </a:p>
          <a:p>
            <a:endParaRPr lang="it-IT" dirty="0">
              <a:solidFill>
                <a:schemeClr val="dk1"/>
              </a:solidFill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Cerca il Progetto NNB – Biodiversità in posa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pic>
        <p:nvPicPr>
          <p:cNvPr id="3" name="Immagine 2" descr="Immagine che contiene testo, Sito Web, schermata, Pagina Web&#10;&#10;Descrizione generata automaticamente">
            <a:extLst>
              <a:ext uri="{FF2B5EF4-FFF2-40B4-BE49-F238E27FC236}">
                <a16:creationId xmlns:a16="http://schemas.microsoft.com/office/drawing/2014/main" id="{688819F0-199F-BB01-89FF-979D53484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87" y="3693041"/>
            <a:ext cx="4878046" cy="26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7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19965-732D-3F9A-E3DA-CE7D66D2F1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1800" dirty="0"/>
              <a:t>6)Clicca su unisciti per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Iscriverti</a:t>
            </a:r>
            <a:r>
              <a:rPr lang="it-IT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progetto: NNB - Biodiversità in posa </a:t>
            </a:r>
            <a:endParaRPr lang="it-IT" sz="1800" dirty="0"/>
          </a:p>
        </p:txBody>
      </p:sp>
      <p:pic>
        <p:nvPicPr>
          <p:cNvPr id="8" name="Segnaposto contenuto 7" descr="Immagine che contiene testo, schermata, coccinella, invertebrato&#10;&#10;Descrizione generata automaticamente">
            <a:extLst>
              <a:ext uri="{FF2B5EF4-FFF2-40B4-BE49-F238E27FC236}">
                <a16:creationId xmlns:a16="http://schemas.microsoft.com/office/drawing/2014/main" id="{012145BA-60AF-3A9B-E4A7-B75B4012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0427"/>
            <a:ext cx="10515600" cy="2941733"/>
          </a:xfrm>
        </p:spPr>
      </p:pic>
    </p:spTree>
    <p:extLst>
      <p:ext uri="{BB962C8B-B14F-4D97-AF65-F5344CB8AC3E}">
        <p14:creationId xmlns:p14="http://schemas.microsoft.com/office/powerpoint/2010/main" val="17053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0B9802A-58DB-08E4-1898-83ECD0CC9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556710"/>
              </p:ext>
            </p:extLst>
          </p:nvPr>
        </p:nvGraphicFramePr>
        <p:xfrm>
          <a:off x="407131" y="482294"/>
          <a:ext cx="11062433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2433">
                  <a:extLst>
                    <a:ext uri="{9D8B030D-6E8A-4147-A177-3AD203B41FA5}">
                      <a16:colId xmlns:a16="http://schemas.microsoft.com/office/drawing/2014/main" val="3867171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spc="1725" dirty="0">
                          <a:effectLst/>
                        </a:rPr>
                        <a:t>7) </a:t>
                      </a:r>
                      <a:r>
                        <a:rPr lang="it-IT" sz="1800" spc="5" dirty="0">
                          <a:effectLst/>
                        </a:rPr>
                        <a:t>Per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inserire le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tue</a:t>
                      </a:r>
                      <a:r>
                        <a:rPr lang="it-IT" sz="1800" spc="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osservazioni,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dalla tua</a:t>
                      </a:r>
                      <a:r>
                        <a:rPr lang="it-IT" sz="1800" spc="-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homepage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clicca </a:t>
                      </a:r>
                      <a:r>
                        <a:rPr lang="it-IT" sz="1800" spc="-10" dirty="0">
                          <a:effectLst/>
                        </a:rPr>
                        <a:t>su</a:t>
                      </a:r>
                      <a:r>
                        <a:rPr lang="it-IT" sz="1800" spc="1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CARICA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4376672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72E2D914-017F-5E27-D3B4-50999A71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3" y="1049133"/>
            <a:ext cx="6308480" cy="2834648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AD7B3DB-AC16-9E90-D89B-1AC5BBE05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77935"/>
              </p:ext>
            </p:extLst>
          </p:nvPr>
        </p:nvGraphicFramePr>
        <p:xfrm>
          <a:off x="454268" y="4123043"/>
          <a:ext cx="10861431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1431">
                  <a:extLst>
                    <a:ext uri="{9D8B030D-6E8A-4147-A177-3AD203B41FA5}">
                      <a16:colId xmlns:a16="http://schemas.microsoft.com/office/drawing/2014/main" val="864312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8)</a:t>
                      </a:r>
                      <a:r>
                        <a:rPr lang="it-IT" sz="1800" spc="172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Puoi inserire fotografie, suoni,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selezionando i </a:t>
                      </a:r>
                      <a:r>
                        <a:rPr lang="it-IT" sz="1800" spc="-5" dirty="0">
                          <a:effectLst/>
                        </a:rPr>
                        <a:t>file</a:t>
                      </a:r>
                      <a:r>
                        <a:rPr lang="it-IT" sz="1800" spc="5" dirty="0">
                          <a:effectLst/>
                        </a:rPr>
                        <a:t> da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PC o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caricandole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da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altri social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878823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667F4632-9A31-AD35-99B0-BB157899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3" y="4517167"/>
            <a:ext cx="4220307" cy="23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4936FFC-38FF-AF5A-BA89-680E11FD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2508379" cy="5886753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1CF518F-73F7-10D3-559C-485888E7A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88482"/>
              </p:ext>
            </p:extLst>
          </p:nvPr>
        </p:nvGraphicFramePr>
        <p:xfrm>
          <a:off x="3613149" y="365125"/>
          <a:ext cx="8414727" cy="128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14727">
                  <a:extLst>
                    <a:ext uri="{9D8B030D-6E8A-4147-A177-3AD203B41FA5}">
                      <a16:colId xmlns:a16="http://schemas.microsoft.com/office/drawing/2014/main" val="2510419640"/>
                    </a:ext>
                  </a:extLst>
                </a:gridCol>
              </a:tblGrid>
              <a:tr h="1283433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Inserendo </a:t>
                      </a:r>
                      <a:r>
                        <a:rPr lang="it-IT" sz="1800" spc="5" dirty="0">
                          <a:effectLst/>
                        </a:rPr>
                        <a:t>un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dato,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si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aprirà questa finestra. Il primo campo è</a:t>
                      </a:r>
                      <a:r>
                        <a:rPr lang="it-IT" sz="1800" spc="5" dirty="0">
                          <a:effectLst/>
                        </a:rPr>
                        <a:t> per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spc="-10" dirty="0">
                          <a:effectLst/>
                        </a:rPr>
                        <a:t>il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nome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della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specie.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2195"/>
                        </a:lnSpc>
                        <a:spcBef>
                          <a:spcPts val="335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Se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lo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conosci,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puoi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indicarlo direttamente. Altrimenti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puoi chiedere aiuto </a:t>
                      </a:r>
                      <a:r>
                        <a:rPr lang="it-IT" sz="1800" spc="-5" dirty="0">
                          <a:effectLst/>
                        </a:rPr>
                        <a:t>all’IA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di </a:t>
                      </a:r>
                      <a:r>
                        <a:rPr lang="it-IT" sz="1800" dirty="0" err="1">
                          <a:effectLst/>
                        </a:rPr>
                        <a:t>iNaturalist</a:t>
                      </a:r>
                      <a:r>
                        <a:rPr lang="it-IT" sz="1800" dirty="0">
                          <a:effectLst/>
                        </a:rPr>
                        <a:t>.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Ti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suggerirà un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nome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per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l’animale o la pianta che</a:t>
                      </a:r>
                      <a:r>
                        <a:rPr lang="it-IT" sz="1800" spc="2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hai fotografato.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741346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957A288-E084-9CF6-58F7-666F7791B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3089"/>
              </p:ext>
            </p:extLst>
          </p:nvPr>
        </p:nvGraphicFramePr>
        <p:xfrm>
          <a:off x="3622674" y="1831151"/>
          <a:ext cx="8395675" cy="26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5675">
                  <a:extLst>
                    <a:ext uri="{9D8B030D-6E8A-4147-A177-3AD203B41FA5}">
                      <a16:colId xmlns:a16="http://schemas.microsoft.com/office/drawing/2014/main" val="4055819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spc="-5" dirty="0">
                          <a:effectLst/>
                        </a:rPr>
                        <a:t>Puoi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anche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lasciare il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campo bianco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e aspettare</a:t>
                      </a:r>
                      <a:r>
                        <a:rPr lang="it-IT" sz="1800" spc="-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un’identificazione.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95020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A6064E3-E105-B8C0-6983-E894DDAA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04203"/>
              </p:ext>
            </p:extLst>
          </p:nvPr>
        </p:nvGraphicFramePr>
        <p:xfrm>
          <a:off x="3672251" y="2418556"/>
          <a:ext cx="8336571" cy="54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6571">
                  <a:extLst>
                    <a:ext uri="{9D8B030D-6E8A-4147-A177-3AD203B41FA5}">
                      <a16:colId xmlns:a16="http://schemas.microsoft.com/office/drawing/2014/main" val="3445859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7)</a:t>
                      </a:r>
                      <a:r>
                        <a:rPr lang="it-IT" sz="1800" spc="166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Inserisci i </a:t>
                      </a:r>
                      <a:r>
                        <a:rPr lang="it-IT" sz="1800" spc="5" dirty="0">
                          <a:effectLst/>
                        </a:rPr>
                        <a:t>dati</a:t>
                      </a:r>
                      <a:r>
                        <a:rPr lang="it-IT" sz="1800" spc="-15" dirty="0">
                          <a:effectLst/>
                        </a:rPr>
                        <a:t> </a:t>
                      </a:r>
                      <a:r>
                        <a:rPr lang="it-IT" sz="1800" spc="5" dirty="0">
                          <a:effectLst/>
                        </a:rPr>
                        <a:t>di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u="sng" dirty="0">
                          <a:effectLst/>
                        </a:rPr>
                        <a:t>geolocalizzazione</a:t>
                      </a:r>
                      <a:r>
                        <a:rPr lang="it-IT" sz="1800" dirty="0">
                          <a:effectLst/>
                        </a:rPr>
                        <a:t>…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altrimenti</a:t>
                      </a:r>
                      <a:r>
                        <a:rPr lang="it-IT" sz="1800" spc="-10" dirty="0">
                          <a:effectLst/>
                        </a:rPr>
                        <a:t> la</a:t>
                      </a:r>
                      <a:r>
                        <a:rPr lang="it-IT" sz="1800" spc="1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segnalazione</a:t>
                      </a:r>
                      <a:r>
                        <a:rPr lang="it-IT" sz="1800" spc="5" dirty="0">
                          <a:effectLst/>
                        </a:rPr>
                        <a:t> non potrà essere validata  e sarà priva di valore!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239613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F867760-C95F-924D-6830-FBD389556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62135"/>
              </p:ext>
            </p:extLst>
          </p:nvPr>
        </p:nvGraphicFramePr>
        <p:xfrm>
          <a:off x="3642698" y="3312319"/>
          <a:ext cx="8395676" cy="54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5676">
                  <a:extLst>
                    <a:ext uri="{9D8B030D-6E8A-4147-A177-3AD203B41FA5}">
                      <a16:colId xmlns:a16="http://schemas.microsoft.com/office/drawing/2014/main" val="2922369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95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8)</a:t>
                      </a:r>
                      <a:r>
                        <a:rPr lang="it-IT" sz="1800" spc="166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Quando hai terminato l’inserimento</a:t>
                      </a: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dei dati, clicca in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alto</a:t>
                      </a:r>
                      <a:r>
                        <a:rPr lang="it-IT" sz="1800" spc="5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a destra su invia,  per inviare l’osservazione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2335498"/>
                  </a:ext>
                </a:extLst>
              </a:tr>
            </a:tbl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1DEA0C9-A7AA-78F8-A9AA-331469A9E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9" y="4055738"/>
            <a:ext cx="5976567" cy="24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5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18AEA0D24B5B439C42AD228A0620DF" ma:contentTypeVersion="11" ma:contentTypeDescription="Creare un nuovo documento." ma:contentTypeScope="" ma:versionID="330289d4c1061671b657cb0226209efa">
  <xsd:schema xmlns:xsd="http://www.w3.org/2001/XMLSchema" xmlns:xs="http://www.w3.org/2001/XMLSchema" xmlns:p="http://schemas.microsoft.com/office/2006/metadata/properties" xmlns:ns2="7e944feb-6663-4366-9f1c-5e0f66a90971" xmlns:ns3="28d598ea-f4ed-4b7e-9c20-9a26ffbe2d73" targetNamespace="http://schemas.microsoft.com/office/2006/metadata/properties" ma:root="true" ma:fieldsID="13cfbaa45cf44c486bf92da7d0047deb" ns2:_="" ns3:_="">
    <xsd:import namespace="7e944feb-6663-4366-9f1c-5e0f66a90971"/>
    <xsd:import namespace="28d598ea-f4ed-4b7e-9c20-9a26ffbe2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44feb-6663-4366-9f1c-5e0f66a90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ee57871f-9de0-47c8-9bcc-15251cd4f4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598ea-f4ed-4b7e-9c20-9a26ffbe2d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54ece28-6ff8-4013-924a-a54d488d351b}" ma:internalName="TaxCatchAll" ma:showField="CatchAllData" ma:web="28d598ea-f4ed-4b7e-9c20-9a26ffbe2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944feb-6663-4366-9f1c-5e0f66a90971">
      <Terms xmlns="http://schemas.microsoft.com/office/infopath/2007/PartnerControls"/>
    </lcf76f155ced4ddcb4097134ff3c332f>
    <TaxCatchAll xmlns="28d598ea-f4ed-4b7e-9c20-9a26ffbe2d73" xsi:nil="true"/>
  </documentManagement>
</p:properties>
</file>

<file path=customXml/itemProps1.xml><?xml version="1.0" encoding="utf-8"?>
<ds:datastoreItem xmlns:ds="http://schemas.openxmlformats.org/officeDocument/2006/customXml" ds:itemID="{0EC2AA26-0934-4B2C-87BD-555909A33DD6}"/>
</file>

<file path=customXml/itemProps2.xml><?xml version="1.0" encoding="utf-8"?>
<ds:datastoreItem xmlns:ds="http://schemas.openxmlformats.org/officeDocument/2006/customXml" ds:itemID="{5DFA1654-1F54-4532-A13E-4E5C13BFF9F6}"/>
</file>

<file path=customXml/itemProps3.xml><?xml version="1.0" encoding="utf-8"?>
<ds:datastoreItem xmlns:ds="http://schemas.openxmlformats.org/officeDocument/2006/customXml" ds:itemID="{01AD2F60-F078-42F0-AD3E-30B580A49C6B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535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6)Clicca su unisciti per Iscriverti al progetto: NNB - Biodiversità in posa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Casali</dc:creator>
  <cp:lastModifiedBy>simona benedetti</cp:lastModifiedBy>
  <cp:revision>7</cp:revision>
  <dcterms:created xsi:type="dcterms:W3CDTF">2023-09-22T09:43:19Z</dcterms:created>
  <dcterms:modified xsi:type="dcterms:W3CDTF">2024-07-23T14:17:17Z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0x0101006C18AEA0D24B5B439C42AD228A0620DF</vt:lpwstr>
  </property>
</Properties>
</file>